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357" r:id="rId3"/>
    <p:sldId id="371" r:id="rId4"/>
    <p:sldId id="358" r:id="rId5"/>
    <p:sldId id="359" r:id="rId6"/>
    <p:sldId id="378" r:id="rId7"/>
    <p:sldId id="377" r:id="rId8"/>
    <p:sldId id="367" r:id="rId9"/>
    <p:sldId id="379" r:id="rId10"/>
    <p:sldId id="380" r:id="rId11"/>
    <p:sldId id="368" r:id="rId12"/>
    <p:sldId id="369" r:id="rId13"/>
    <p:sldId id="382" r:id="rId14"/>
    <p:sldId id="381" r:id="rId15"/>
    <p:sldId id="363" r:id="rId16"/>
    <p:sldId id="383" r:id="rId17"/>
    <p:sldId id="364" r:id="rId18"/>
    <p:sldId id="365" r:id="rId19"/>
    <p:sldId id="366" r:id="rId20"/>
    <p:sldId id="384" r:id="rId21"/>
    <p:sldId id="386" r:id="rId22"/>
    <p:sldId id="387" r:id="rId23"/>
    <p:sldId id="362" r:id="rId24"/>
    <p:sldId id="390" r:id="rId25"/>
    <p:sldId id="385" r:id="rId26"/>
    <p:sldId id="389" r:id="rId27"/>
    <p:sldId id="372" r:id="rId28"/>
    <p:sldId id="393" r:id="rId29"/>
    <p:sldId id="391" r:id="rId30"/>
    <p:sldId id="394" r:id="rId31"/>
    <p:sldId id="392" r:id="rId32"/>
    <p:sldId id="303" r:id="rId33"/>
  </p:sldIdLst>
  <p:sldSz cx="12192000" cy="6858000"/>
  <p:notesSz cx="6799263" cy="9929813"/>
  <p:embeddedFontLst>
    <p:embeddedFont>
      <p:font typeface="Calibri" panose="020F0502020204030204" pitchFamily="34" charset="0"/>
      <p:regular r:id="rId35"/>
      <p:bold r:id="rId36"/>
      <p:italic r:id="rId37"/>
      <p:boldItalic r:id="rId38"/>
    </p:embeddedFont>
    <p:embeddedFont>
      <p:font typeface="Open Sa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joZb/OKbSbAt6u0Mxxw+lliU44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сенія Бикова"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1D8A9-ECE9-4FE4-9AD1-7F7DB404E5D4}">
  <a:tblStyle styleId="{EF51D8A9-ECE9-4FE4-9AD1-7F7DB404E5D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p:cViewPr varScale="1">
        <p:scale>
          <a:sx n="68" d="100"/>
          <a:sy n="68" d="100"/>
        </p:scale>
        <p:origin x="91"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72"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6"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347" cy="49821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342" y="0"/>
            <a:ext cx="2946347" cy="49821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6347" cy="49821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12</a:t>
            </a:fld>
            <a:endParaRPr/>
          </a:p>
        </p:txBody>
      </p:sp>
    </p:spTree>
    <p:extLst>
      <p:ext uri="{BB962C8B-B14F-4D97-AF65-F5344CB8AC3E}">
        <p14:creationId xmlns:p14="http://schemas.microsoft.com/office/powerpoint/2010/main" val="134089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13</a:t>
            </a:fld>
            <a:endParaRPr/>
          </a:p>
        </p:txBody>
      </p:sp>
    </p:spTree>
    <p:extLst>
      <p:ext uri="{BB962C8B-B14F-4D97-AF65-F5344CB8AC3E}">
        <p14:creationId xmlns:p14="http://schemas.microsoft.com/office/powerpoint/2010/main" val="71751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15</a:t>
            </a:fld>
            <a:endParaRPr/>
          </a:p>
        </p:txBody>
      </p:sp>
    </p:spTree>
    <p:extLst>
      <p:ext uri="{BB962C8B-B14F-4D97-AF65-F5344CB8AC3E}">
        <p14:creationId xmlns:p14="http://schemas.microsoft.com/office/powerpoint/2010/main" val="358170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17</a:t>
            </a:fld>
            <a:endParaRPr/>
          </a:p>
        </p:txBody>
      </p:sp>
    </p:spTree>
    <p:extLst>
      <p:ext uri="{BB962C8B-B14F-4D97-AF65-F5344CB8AC3E}">
        <p14:creationId xmlns:p14="http://schemas.microsoft.com/office/powerpoint/2010/main" val="295606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18</a:t>
            </a:fld>
            <a:endParaRPr/>
          </a:p>
        </p:txBody>
      </p:sp>
    </p:spTree>
    <p:extLst>
      <p:ext uri="{BB962C8B-B14F-4D97-AF65-F5344CB8AC3E}">
        <p14:creationId xmlns:p14="http://schemas.microsoft.com/office/powerpoint/2010/main" val="273428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19</a:t>
            </a:fld>
            <a:endParaRPr/>
          </a:p>
        </p:txBody>
      </p:sp>
    </p:spTree>
    <p:extLst>
      <p:ext uri="{BB962C8B-B14F-4D97-AF65-F5344CB8AC3E}">
        <p14:creationId xmlns:p14="http://schemas.microsoft.com/office/powerpoint/2010/main" val="109419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23</a:t>
            </a:fld>
            <a:endParaRPr/>
          </a:p>
        </p:txBody>
      </p:sp>
    </p:spTree>
    <p:extLst>
      <p:ext uri="{BB962C8B-B14F-4D97-AF65-F5344CB8AC3E}">
        <p14:creationId xmlns:p14="http://schemas.microsoft.com/office/powerpoint/2010/main" val="16284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24</a:t>
            </a:fld>
            <a:endParaRPr/>
          </a:p>
        </p:txBody>
      </p:sp>
    </p:spTree>
    <p:extLst>
      <p:ext uri="{BB962C8B-B14F-4D97-AF65-F5344CB8AC3E}">
        <p14:creationId xmlns:p14="http://schemas.microsoft.com/office/powerpoint/2010/main" val="289119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25</a:t>
            </a:fld>
            <a:endParaRPr/>
          </a:p>
        </p:txBody>
      </p:sp>
    </p:spTree>
    <p:extLst>
      <p:ext uri="{BB962C8B-B14F-4D97-AF65-F5344CB8AC3E}">
        <p14:creationId xmlns:p14="http://schemas.microsoft.com/office/powerpoint/2010/main" val="1375875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27</a:t>
            </a:fld>
            <a:endParaRPr/>
          </a:p>
        </p:txBody>
      </p:sp>
    </p:spTree>
    <p:extLst>
      <p:ext uri="{BB962C8B-B14F-4D97-AF65-F5344CB8AC3E}">
        <p14:creationId xmlns:p14="http://schemas.microsoft.com/office/powerpoint/2010/main" val="341883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a:t>
            </a:fld>
            <a:endParaRPr/>
          </a:p>
        </p:txBody>
      </p:sp>
    </p:spTree>
    <p:extLst>
      <p:ext uri="{BB962C8B-B14F-4D97-AF65-F5344CB8AC3E}">
        <p14:creationId xmlns:p14="http://schemas.microsoft.com/office/powerpoint/2010/main" val="2629492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28</a:t>
            </a:fld>
            <a:endParaRPr/>
          </a:p>
        </p:txBody>
      </p:sp>
    </p:spTree>
    <p:extLst>
      <p:ext uri="{BB962C8B-B14F-4D97-AF65-F5344CB8AC3E}">
        <p14:creationId xmlns:p14="http://schemas.microsoft.com/office/powerpoint/2010/main" val="198456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29</a:t>
            </a:fld>
            <a:endParaRPr/>
          </a:p>
        </p:txBody>
      </p:sp>
    </p:spTree>
    <p:extLst>
      <p:ext uri="{BB962C8B-B14F-4D97-AF65-F5344CB8AC3E}">
        <p14:creationId xmlns:p14="http://schemas.microsoft.com/office/powerpoint/2010/main" val="1799468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30</a:t>
            </a:fld>
            <a:endParaRPr/>
          </a:p>
        </p:txBody>
      </p:sp>
    </p:spTree>
    <p:extLst>
      <p:ext uri="{BB962C8B-B14F-4D97-AF65-F5344CB8AC3E}">
        <p14:creationId xmlns:p14="http://schemas.microsoft.com/office/powerpoint/2010/main" val="4142628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31</a:t>
            </a:fld>
            <a:endParaRPr/>
          </a:p>
        </p:txBody>
      </p:sp>
    </p:spTree>
    <p:extLst>
      <p:ext uri="{BB962C8B-B14F-4D97-AF65-F5344CB8AC3E}">
        <p14:creationId xmlns:p14="http://schemas.microsoft.com/office/powerpoint/2010/main" val="4207654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7: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7:notes"/>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27:notes"/>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3</a:t>
            </a:fld>
            <a:endParaRPr/>
          </a:p>
        </p:txBody>
      </p:sp>
    </p:spTree>
    <p:extLst>
      <p:ext uri="{BB962C8B-B14F-4D97-AF65-F5344CB8AC3E}">
        <p14:creationId xmlns:p14="http://schemas.microsoft.com/office/powerpoint/2010/main" val="141405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4</a:t>
            </a:fld>
            <a:endParaRPr/>
          </a:p>
        </p:txBody>
      </p:sp>
    </p:spTree>
    <p:extLst>
      <p:ext uri="{BB962C8B-B14F-4D97-AF65-F5344CB8AC3E}">
        <p14:creationId xmlns:p14="http://schemas.microsoft.com/office/powerpoint/2010/main" val="234627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5</a:t>
            </a:fld>
            <a:endParaRPr/>
          </a:p>
        </p:txBody>
      </p:sp>
    </p:spTree>
    <p:extLst>
      <p:ext uri="{BB962C8B-B14F-4D97-AF65-F5344CB8AC3E}">
        <p14:creationId xmlns:p14="http://schemas.microsoft.com/office/powerpoint/2010/main" val="344210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6</a:t>
            </a:fld>
            <a:endParaRPr/>
          </a:p>
        </p:txBody>
      </p:sp>
    </p:spTree>
    <p:extLst>
      <p:ext uri="{BB962C8B-B14F-4D97-AF65-F5344CB8AC3E}">
        <p14:creationId xmlns:p14="http://schemas.microsoft.com/office/powerpoint/2010/main" val="242133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8</a:t>
            </a:fld>
            <a:endParaRPr/>
          </a:p>
        </p:txBody>
      </p:sp>
    </p:spTree>
    <p:extLst>
      <p:ext uri="{BB962C8B-B14F-4D97-AF65-F5344CB8AC3E}">
        <p14:creationId xmlns:p14="http://schemas.microsoft.com/office/powerpoint/2010/main" val="203862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9</a:t>
            </a:fld>
            <a:endParaRPr/>
          </a:p>
        </p:txBody>
      </p:sp>
    </p:spTree>
    <p:extLst>
      <p:ext uri="{BB962C8B-B14F-4D97-AF65-F5344CB8AC3E}">
        <p14:creationId xmlns:p14="http://schemas.microsoft.com/office/powerpoint/2010/main" val="237917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a8e670051_3_0: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a8e670051_3_0:notes"/>
          <p:cNvSpPr txBox="1">
            <a:spLocks noGrp="1"/>
          </p:cNvSpPr>
          <p:nvPr>
            <p:ph type="body" idx="1"/>
          </p:nvPr>
        </p:nvSpPr>
        <p:spPr>
          <a:xfrm>
            <a:off x="679927" y="4778722"/>
            <a:ext cx="5439410" cy="3910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aa8e670051_3_0:notes"/>
          <p:cNvSpPr txBox="1">
            <a:spLocks noGrp="1"/>
          </p:cNvSpPr>
          <p:nvPr>
            <p:ph type="sldNum" idx="12"/>
          </p:nvPr>
        </p:nvSpPr>
        <p:spPr>
          <a:xfrm>
            <a:off x="3851342" y="9431599"/>
            <a:ext cx="2946347" cy="4981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11</a:t>
            </a:fld>
            <a:endParaRPr/>
          </a:p>
        </p:txBody>
      </p:sp>
    </p:spTree>
    <p:extLst>
      <p:ext uri="{BB962C8B-B14F-4D97-AF65-F5344CB8AC3E}">
        <p14:creationId xmlns:p14="http://schemas.microsoft.com/office/powerpoint/2010/main" val="135969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1"/>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6" lvl="0" indent="-228604" algn="l">
              <a:lnSpc>
                <a:spcPct val="90000"/>
              </a:lnSpc>
              <a:spcBef>
                <a:spcPts val="1001"/>
              </a:spcBef>
              <a:spcAft>
                <a:spcPts val="0"/>
              </a:spcAft>
              <a:buClr>
                <a:schemeClr val="dk1"/>
              </a:buClr>
              <a:buSzPts val="2400"/>
              <a:buNone/>
              <a:defRPr sz="2400" b="1"/>
            </a:lvl1pPr>
            <a:lvl2pPr marL="914411" lvl="1" indent="-228604" algn="l">
              <a:lnSpc>
                <a:spcPct val="90000"/>
              </a:lnSpc>
              <a:spcBef>
                <a:spcPts val="500"/>
              </a:spcBef>
              <a:spcAft>
                <a:spcPts val="0"/>
              </a:spcAft>
              <a:buClr>
                <a:schemeClr val="dk1"/>
              </a:buClr>
              <a:buSzPts val="2000"/>
              <a:buNone/>
              <a:defRPr sz="2000" b="1"/>
            </a:lvl2pPr>
            <a:lvl3pPr marL="1371617" lvl="2" indent="-228604" algn="l">
              <a:lnSpc>
                <a:spcPct val="90000"/>
              </a:lnSpc>
              <a:spcBef>
                <a:spcPts val="500"/>
              </a:spcBef>
              <a:spcAft>
                <a:spcPts val="0"/>
              </a:spcAft>
              <a:buClr>
                <a:schemeClr val="dk1"/>
              </a:buClr>
              <a:buSzPts val="1800"/>
              <a:buNone/>
              <a:defRPr sz="1801" b="1"/>
            </a:lvl3pPr>
            <a:lvl4pPr marL="1828823" lvl="3" indent="-228604" algn="l">
              <a:lnSpc>
                <a:spcPct val="90000"/>
              </a:lnSpc>
              <a:spcBef>
                <a:spcPts val="500"/>
              </a:spcBef>
              <a:spcAft>
                <a:spcPts val="0"/>
              </a:spcAft>
              <a:buClr>
                <a:schemeClr val="dk1"/>
              </a:buClr>
              <a:buSzPts val="1600"/>
              <a:buNone/>
              <a:defRPr sz="1600" b="1"/>
            </a:lvl4pPr>
            <a:lvl5pPr marL="2286029" lvl="4" indent="-228604" algn="l">
              <a:lnSpc>
                <a:spcPct val="90000"/>
              </a:lnSpc>
              <a:spcBef>
                <a:spcPts val="500"/>
              </a:spcBef>
              <a:spcAft>
                <a:spcPts val="0"/>
              </a:spcAft>
              <a:buClr>
                <a:schemeClr val="dk1"/>
              </a:buClr>
              <a:buSzPts val="1600"/>
              <a:buNone/>
              <a:defRPr sz="1600" b="1"/>
            </a:lvl5pPr>
            <a:lvl6pPr marL="2743234" lvl="5" indent="-228604" algn="l">
              <a:lnSpc>
                <a:spcPct val="90000"/>
              </a:lnSpc>
              <a:spcBef>
                <a:spcPts val="500"/>
              </a:spcBef>
              <a:spcAft>
                <a:spcPts val="0"/>
              </a:spcAft>
              <a:buClr>
                <a:schemeClr val="dk1"/>
              </a:buClr>
              <a:buSzPts val="1600"/>
              <a:buNone/>
              <a:defRPr sz="1600" b="1"/>
            </a:lvl6pPr>
            <a:lvl7pPr marL="3200440" lvl="6" indent="-228604" algn="l">
              <a:lnSpc>
                <a:spcPct val="90000"/>
              </a:lnSpc>
              <a:spcBef>
                <a:spcPts val="500"/>
              </a:spcBef>
              <a:spcAft>
                <a:spcPts val="0"/>
              </a:spcAft>
              <a:buClr>
                <a:schemeClr val="dk1"/>
              </a:buClr>
              <a:buSzPts val="1600"/>
              <a:buNone/>
              <a:defRPr sz="1600" b="1"/>
            </a:lvl7pPr>
            <a:lvl8pPr marL="3657646" lvl="7" indent="-228604" algn="l">
              <a:lnSpc>
                <a:spcPct val="90000"/>
              </a:lnSpc>
              <a:spcBef>
                <a:spcPts val="500"/>
              </a:spcBef>
              <a:spcAft>
                <a:spcPts val="0"/>
              </a:spcAft>
              <a:buClr>
                <a:schemeClr val="dk1"/>
              </a:buClr>
              <a:buSzPts val="1600"/>
              <a:buNone/>
              <a:defRPr sz="1600" b="1"/>
            </a:lvl8pPr>
            <a:lvl9pPr marL="4114851" lvl="8" indent="-228604" algn="l">
              <a:lnSpc>
                <a:spcPct val="90000"/>
              </a:lnSpc>
              <a:spcBef>
                <a:spcPts val="50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839789" y="2505076"/>
            <a:ext cx="5157787" cy="368458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6" lvl="0" indent="-228604" algn="l">
              <a:lnSpc>
                <a:spcPct val="90000"/>
              </a:lnSpc>
              <a:spcBef>
                <a:spcPts val="1001"/>
              </a:spcBef>
              <a:spcAft>
                <a:spcPts val="0"/>
              </a:spcAft>
              <a:buClr>
                <a:schemeClr val="dk1"/>
              </a:buClr>
              <a:buSzPts val="2400"/>
              <a:buNone/>
              <a:defRPr sz="2400" b="1"/>
            </a:lvl1pPr>
            <a:lvl2pPr marL="914411" lvl="1" indent="-228604" algn="l">
              <a:lnSpc>
                <a:spcPct val="90000"/>
              </a:lnSpc>
              <a:spcBef>
                <a:spcPts val="500"/>
              </a:spcBef>
              <a:spcAft>
                <a:spcPts val="0"/>
              </a:spcAft>
              <a:buClr>
                <a:schemeClr val="dk1"/>
              </a:buClr>
              <a:buSzPts val="2000"/>
              <a:buNone/>
              <a:defRPr sz="2000" b="1"/>
            </a:lvl2pPr>
            <a:lvl3pPr marL="1371617" lvl="2" indent="-228604" algn="l">
              <a:lnSpc>
                <a:spcPct val="90000"/>
              </a:lnSpc>
              <a:spcBef>
                <a:spcPts val="500"/>
              </a:spcBef>
              <a:spcAft>
                <a:spcPts val="0"/>
              </a:spcAft>
              <a:buClr>
                <a:schemeClr val="dk1"/>
              </a:buClr>
              <a:buSzPts val="1800"/>
              <a:buNone/>
              <a:defRPr sz="1801" b="1"/>
            </a:lvl3pPr>
            <a:lvl4pPr marL="1828823" lvl="3" indent="-228604" algn="l">
              <a:lnSpc>
                <a:spcPct val="90000"/>
              </a:lnSpc>
              <a:spcBef>
                <a:spcPts val="500"/>
              </a:spcBef>
              <a:spcAft>
                <a:spcPts val="0"/>
              </a:spcAft>
              <a:buClr>
                <a:schemeClr val="dk1"/>
              </a:buClr>
              <a:buSzPts val="1600"/>
              <a:buNone/>
              <a:defRPr sz="1600" b="1"/>
            </a:lvl4pPr>
            <a:lvl5pPr marL="2286029" lvl="4" indent="-228604" algn="l">
              <a:lnSpc>
                <a:spcPct val="90000"/>
              </a:lnSpc>
              <a:spcBef>
                <a:spcPts val="500"/>
              </a:spcBef>
              <a:spcAft>
                <a:spcPts val="0"/>
              </a:spcAft>
              <a:buClr>
                <a:schemeClr val="dk1"/>
              </a:buClr>
              <a:buSzPts val="1600"/>
              <a:buNone/>
              <a:defRPr sz="1600" b="1"/>
            </a:lvl5pPr>
            <a:lvl6pPr marL="2743234" lvl="5" indent="-228604" algn="l">
              <a:lnSpc>
                <a:spcPct val="90000"/>
              </a:lnSpc>
              <a:spcBef>
                <a:spcPts val="500"/>
              </a:spcBef>
              <a:spcAft>
                <a:spcPts val="0"/>
              </a:spcAft>
              <a:buClr>
                <a:schemeClr val="dk1"/>
              </a:buClr>
              <a:buSzPts val="1600"/>
              <a:buNone/>
              <a:defRPr sz="1600" b="1"/>
            </a:lvl6pPr>
            <a:lvl7pPr marL="3200440" lvl="6" indent="-228604" algn="l">
              <a:lnSpc>
                <a:spcPct val="90000"/>
              </a:lnSpc>
              <a:spcBef>
                <a:spcPts val="500"/>
              </a:spcBef>
              <a:spcAft>
                <a:spcPts val="0"/>
              </a:spcAft>
              <a:buClr>
                <a:schemeClr val="dk1"/>
              </a:buClr>
              <a:buSzPts val="1600"/>
              <a:buNone/>
              <a:defRPr sz="1600" b="1"/>
            </a:lvl7pPr>
            <a:lvl8pPr marL="3657646" lvl="7" indent="-228604" algn="l">
              <a:lnSpc>
                <a:spcPct val="90000"/>
              </a:lnSpc>
              <a:spcBef>
                <a:spcPts val="500"/>
              </a:spcBef>
              <a:spcAft>
                <a:spcPts val="0"/>
              </a:spcAft>
              <a:buClr>
                <a:schemeClr val="dk1"/>
              </a:buClr>
              <a:buSzPts val="1600"/>
              <a:buNone/>
              <a:defRPr sz="1600" b="1"/>
            </a:lvl8pPr>
            <a:lvl9pPr marL="4114851" lvl="8" indent="-228604" algn="l">
              <a:lnSpc>
                <a:spcPct val="90000"/>
              </a:lnSpc>
              <a:spcBef>
                <a:spcPts val="50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6172202" y="2505076"/>
            <a:ext cx="5183188" cy="368458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1" cy="4873625"/>
          </a:xfrm>
          <a:prstGeom prst="rect">
            <a:avLst/>
          </a:prstGeom>
          <a:noFill/>
          <a:ln>
            <a:noFill/>
          </a:ln>
        </p:spPr>
        <p:txBody>
          <a:bodyPr spcFirstLastPara="1" wrap="square" lIns="91425" tIns="45700" rIns="91425" bIns="45700" anchor="t" anchorCtr="0">
            <a:normAutofit/>
          </a:bodyPr>
          <a:lstStyle>
            <a:lvl1pPr marL="457206" lvl="0" indent="-431806" algn="l">
              <a:lnSpc>
                <a:spcPct val="90000"/>
              </a:lnSpc>
              <a:spcBef>
                <a:spcPts val="1001"/>
              </a:spcBef>
              <a:spcAft>
                <a:spcPts val="0"/>
              </a:spcAft>
              <a:buClr>
                <a:schemeClr val="dk1"/>
              </a:buClr>
              <a:buSzPts val="3200"/>
              <a:buChar char="•"/>
              <a:defRPr sz="3200"/>
            </a:lvl1pPr>
            <a:lvl2pPr marL="914411" lvl="1" indent="-406405" algn="l">
              <a:lnSpc>
                <a:spcPct val="90000"/>
              </a:lnSpc>
              <a:spcBef>
                <a:spcPts val="500"/>
              </a:spcBef>
              <a:spcAft>
                <a:spcPts val="0"/>
              </a:spcAft>
              <a:buClr>
                <a:schemeClr val="dk1"/>
              </a:buClr>
              <a:buSzPts val="2800"/>
              <a:buChar char="•"/>
              <a:defRPr sz="2800"/>
            </a:lvl2pPr>
            <a:lvl3pPr marL="1371617" lvl="2" indent="-381006" algn="l">
              <a:lnSpc>
                <a:spcPct val="90000"/>
              </a:lnSpc>
              <a:spcBef>
                <a:spcPts val="500"/>
              </a:spcBef>
              <a:spcAft>
                <a:spcPts val="0"/>
              </a:spcAft>
              <a:buClr>
                <a:schemeClr val="dk1"/>
              </a:buClr>
              <a:buSzPts val="2400"/>
              <a:buChar char="•"/>
              <a:defRPr sz="2400"/>
            </a:lvl3pPr>
            <a:lvl4pPr marL="1828823" lvl="3" indent="-355604" algn="l">
              <a:lnSpc>
                <a:spcPct val="90000"/>
              </a:lnSpc>
              <a:spcBef>
                <a:spcPts val="500"/>
              </a:spcBef>
              <a:spcAft>
                <a:spcPts val="0"/>
              </a:spcAft>
              <a:buClr>
                <a:schemeClr val="dk1"/>
              </a:buClr>
              <a:buSzPts val="2000"/>
              <a:buChar char="•"/>
              <a:defRPr sz="2000"/>
            </a:lvl4pPr>
            <a:lvl5pPr marL="2286029" lvl="4" indent="-355604" algn="l">
              <a:lnSpc>
                <a:spcPct val="90000"/>
              </a:lnSpc>
              <a:spcBef>
                <a:spcPts val="500"/>
              </a:spcBef>
              <a:spcAft>
                <a:spcPts val="0"/>
              </a:spcAft>
              <a:buClr>
                <a:schemeClr val="dk1"/>
              </a:buClr>
              <a:buSzPts val="2000"/>
              <a:buChar char="•"/>
              <a:defRPr sz="2000"/>
            </a:lvl5pPr>
            <a:lvl6pPr marL="2743234" lvl="5" indent="-355604" algn="l">
              <a:lnSpc>
                <a:spcPct val="90000"/>
              </a:lnSpc>
              <a:spcBef>
                <a:spcPts val="500"/>
              </a:spcBef>
              <a:spcAft>
                <a:spcPts val="0"/>
              </a:spcAft>
              <a:buClr>
                <a:schemeClr val="dk1"/>
              </a:buClr>
              <a:buSzPts val="2000"/>
              <a:buChar char="•"/>
              <a:defRPr sz="2000"/>
            </a:lvl6pPr>
            <a:lvl7pPr marL="3200440" lvl="6" indent="-355604" algn="l">
              <a:lnSpc>
                <a:spcPct val="90000"/>
              </a:lnSpc>
              <a:spcBef>
                <a:spcPts val="500"/>
              </a:spcBef>
              <a:spcAft>
                <a:spcPts val="0"/>
              </a:spcAft>
              <a:buClr>
                <a:schemeClr val="dk1"/>
              </a:buClr>
              <a:buSzPts val="2000"/>
              <a:buChar char="•"/>
              <a:defRPr sz="2000"/>
            </a:lvl7pPr>
            <a:lvl8pPr marL="3657646" lvl="7" indent="-355604" algn="l">
              <a:lnSpc>
                <a:spcPct val="90000"/>
              </a:lnSpc>
              <a:spcBef>
                <a:spcPts val="500"/>
              </a:spcBef>
              <a:spcAft>
                <a:spcPts val="0"/>
              </a:spcAft>
              <a:buClr>
                <a:schemeClr val="dk1"/>
              </a:buClr>
              <a:buSzPts val="2000"/>
              <a:buChar char="•"/>
              <a:defRPr sz="2000"/>
            </a:lvl8pPr>
            <a:lvl9pPr marL="4114851" lvl="8" indent="-355604"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1"/>
              </a:spcBef>
              <a:spcAft>
                <a:spcPts val="0"/>
              </a:spcAft>
              <a:buClr>
                <a:schemeClr val="dk1"/>
              </a:buClr>
              <a:buSzPts val="1600"/>
              <a:buNone/>
              <a:defRPr sz="1600"/>
            </a:lvl1pPr>
            <a:lvl2pPr marL="914411" lvl="1" indent="-228604" algn="l">
              <a:lnSpc>
                <a:spcPct val="90000"/>
              </a:lnSpc>
              <a:spcBef>
                <a:spcPts val="500"/>
              </a:spcBef>
              <a:spcAft>
                <a:spcPts val="0"/>
              </a:spcAft>
              <a:buClr>
                <a:schemeClr val="dk1"/>
              </a:buClr>
              <a:buSzPts val="1400"/>
              <a:buNone/>
              <a:defRPr sz="1401"/>
            </a:lvl2pPr>
            <a:lvl3pPr marL="1371617" lvl="2" indent="-228604" algn="l">
              <a:lnSpc>
                <a:spcPct val="90000"/>
              </a:lnSpc>
              <a:spcBef>
                <a:spcPts val="500"/>
              </a:spcBef>
              <a:spcAft>
                <a:spcPts val="0"/>
              </a:spcAft>
              <a:buClr>
                <a:schemeClr val="dk1"/>
              </a:buClr>
              <a:buSzPts val="1200"/>
              <a:buNone/>
              <a:defRPr sz="1200"/>
            </a:lvl3pPr>
            <a:lvl4pPr marL="1828823" lvl="3" indent="-228604" algn="l">
              <a:lnSpc>
                <a:spcPct val="90000"/>
              </a:lnSpc>
              <a:spcBef>
                <a:spcPts val="500"/>
              </a:spcBef>
              <a:spcAft>
                <a:spcPts val="0"/>
              </a:spcAft>
              <a:buClr>
                <a:schemeClr val="dk1"/>
              </a:buClr>
              <a:buSzPts val="1000"/>
              <a:buNone/>
              <a:defRPr sz="1001"/>
            </a:lvl4pPr>
            <a:lvl5pPr marL="2286029" lvl="4" indent="-228604" algn="l">
              <a:lnSpc>
                <a:spcPct val="90000"/>
              </a:lnSpc>
              <a:spcBef>
                <a:spcPts val="500"/>
              </a:spcBef>
              <a:spcAft>
                <a:spcPts val="0"/>
              </a:spcAft>
              <a:buClr>
                <a:schemeClr val="dk1"/>
              </a:buClr>
              <a:buSzPts val="1000"/>
              <a:buNone/>
              <a:defRPr sz="1001"/>
            </a:lvl5pPr>
            <a:lvl6pPr marL="2743234" lvl="5" indent="-228604" algn="l">
              <a:lnSpc>
                <a:spcPct val="90000"/>
              </a:lnSpc>
              <a:spcBef>
                <a:spcPts val="500"/>
              </a:spcBef>
              <a:spcAft>
                <a:spcPts val="0"/>
              </a:spcAft>
              <a:buClr>
                <a:schemeClr val="dk1"/>
              </a:buClr>
              <a:buSzPts val="1000"/>
              <a:buNone/>
              <a:defRPr sz="1001"/>
            </a:lvl6pPr>
            <a:lvl7pPr marL="3200440" lvl="6" indent="-228604" algn="l">
              <a:lnSpc>
                <a:spcPct val="90000"/>
              </a:lnSpc>
              <a:spcBef>
                <a:spcPts val="500"/>
              </a:spcBef>
              <a:spcAft>
                <a:spcPts val="0"/>
              </a:spcAft>
              <a:buClr>
                <a:schemeClr val="dk1"/>
              </a:buClr>
              <a:buSzPts val="1000"/>
              <a:buNone/>
              <a:defRPr sz="1001"/>
            </a:lvl7pPr>
            <a:lvl8pPr marL="3657646" lvl="7" indent="-228604" algn="l">
              <a:lnSpc>
                <a:spcPct val="90000"/>
              </a:lnSpc>
              <a:spcBef>
                <a:spcPts val="500"/>
              </a:spcBef>
              <a:spcAft>
                <a:spcPts val="0"/>
              </a:spcAft>
              <a:buClr>
                <a:schemeClr val="dk1"/>
              </a:buClr>
              <a:buSzPts val="1000"/>
              <a:buNone/>
              <a:defRPr sz="1001"/>
            </a:lvl8pPr>
            <a:lvl9pPr marL="4114851" lvl="8" indent="-228604" algn="l">
              <a:lnSpc>
                <a:spcPct val="90000"/>
              </a:lnSpc>
              <a:spcBef>
                <a:spcPts val="500"/>
              </a:spcBef>
              <a:spcAft>
                <a:spcPts val="0"/>
              </a:spcAft>
              <a:buClr>
                <a:schemeClr val="dk1"/>
              </a:buClr>
              <a:buSzPts val="1000"/>
              <a:buNone/>
              <a:defRPr sz="1001"/>
            </a:lvl9pPr>
          </a:lstStyle>
          <a:p>
            <a:endParaRPr/>
          </a:p>
        </p:txBody>
      </p:sp>
      <p:sp>
        <p:nvSpPr>
          <p:cNvPr id="62" name="Google Shape;62;p4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1" cy="4873625"/>
          </a:xfrm>
          <a:prstGeom prst="rect">
            <a:avLst/>
          </a:prstGeom>
          <a:noFill/>
          <a:ln>
            <a:noFill/>
          </a:ln>
        </p:spPr>
      </p:sp>
      <p:sp>
        <p:nvSpPr>
          <p:cNvPr id="68" name="Google Shape;68;p41"/>
          <p:cNvSpPr txBox="1">
            <a:spLocks noGrp="1"/>
          </p:cNvSpPr>
          <p:nvPr>
            <p:ph type="body" idx="1"/>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1"/>
              </a:spcBef>
              <a:spcAft>
                <a:spcPts val="0"/>
              </a:spcAft>
              <a:buClr>
                <a:schemeClr val="dk1"/>
              </a:buClr>
              <a:buSzPts val="1600"/>
              <a:buNone/>
              <a:defRPr sz="1600"/>
            </a:lvl1pPr>
            <a:lvl2pPr marL="914411" lvl="1" indent="-228604" algn="l">
              <a:lnSpc>
                <a:spcPct val="90000"/>
              </a:lnSpc>
              <a:spcBef>
                <a:spcPts val="500"/>
              </a:spcBef>
              <a:spcAft>
                <a:spcPts val="0"/>
              </a:spcAft>
              <a:buClr>
                <a:schemeClr val="dk1"/>
              </a:buClr>
              <a:buSzPts val="1400"/>
              <a:buNone/>
              <a:defRPr sz="1401"/>
            </a:lvl2pPr>
            <a:lvl3pPr marL="1371617" lvl="2" indent="-228604" algn="l">
              <a:lnSpc>
                <a:spcPct val="90000"/>
              </a:lnSpc>
              <a:spcBef>
                <a:spcPts val="500"/>
              </a:spcBef>
              <a:spcAft>
                <a:spcPts val="0"/>
              </a:spcAft>
              <a:buClr>
                <a:schemeClr val="dk1"/>
              </a:buClr>
              <a:buSzPts val="1200"/>
              <a:buNone/>
              <a:defRPr sz="1200"/>
            </a:lvl3pPr>
            <a:lvl4pPr marL="1828823" lvl="3" indent="-228604" algn="l">
              <a:lnSpc>
                <a:spcPct val="90000"/>
              </a:lnSpc>
              <a:spcBef>
                <a:spcPts val="500"/>
              </a:spcBef>
              <a:spcAft>
                <a:spcPts val="0"/>
              </a:spcAft>
              <a:buClr>
                <a:schemeClr val="dk1"/>
              </a:buClr>
              <a:buSzPts val="1000"/>
              <a:buNone/>
              <a:defRPr sz="1001"/>
            </a:lvl4pPr>
            <a:lvl5pPr marL="2286029" lvl="4" indent="-228604" algn="l">
              <a:lnSpc>
                <a:spcPct val="90000"/>
              </a:lnSpc>
              <a:spcBef>
                <a:spcPts val="500"/>
              </a:spcBef>
              <a:spcAft>
                <a:spcPts val="0"/>
              </a:spcAft>
              <a:buClr>
                <a:schemeClr val="dk1"/>
              </a:buClr>
              <a:buSzPts val="1000"/>
              <a:buNone/>
              <a:defRPr sz="1001"/>
            </a:lvl5pPr>
            <a:lvl6pPr marL="2743234" lvl="5" indent="-228604" algn="l">
              <a:lnSpc>
                <a:spcPct val="90000"/>
              </a:lnSpc>
              <a:spcBef>
                <a:spcPts val="500"/>
              </a:spcBef>
              <a:spcAft>
                <a:spcPts val="0"/>
              </a:spcAft>
              <a:buClr>
                <a:schemeClr val="dk1"/>
              </a:buClr>
              <a:buSzPts val="1000"/>
              <a:buNone/>
              <a:defRPr sz="1001"/>
            </a:lvl6pPr>
            <a:lvl7pPr marL="3200440" lvl="6" indent="-228604" algn="l">
              <a:lnSpc>
                <a:spcPct val="90000"/>
              </a:lnSpc>
              <a:spcBef>
                <a:spcPts val="500"/>
              </a:spcBef>
              <a:spcAft>
                <a:spcPts val="0"/>
              </a:spcAft>
              <a:buClr>
                <a:schemeClr val="dk1"/>
              </a:buClr>
              <a:buSzPts val="1000"/>
              <a:buNone/>
              <a:defRPr sz="1001"/>
            </a:lvl7pPr>
            <a:lvl8pPr marL="3657646" lvl="7" indent="-228604" algn="l">
              <a:lnSpc>
                <a:spcPct val="90000"/>
              </a:lnSpc>
              <a:spcBef>
                <a:spcPts val="500"/>
              </a:spcBef>
              <a:spcAft>
                <a:spcPts val="0"/>
              </a:spcAft>
              <a:buClr>
                <a:schemeClr val="dk1"/>
              </a:buClr>
              <a:buSzPts val="1000"/>
              <a:buNone/>
              <a:defRPr sz="1001"/>
            </a:lvl8pPr>
            <a:lvl9pPr marL="4114851" lvl="8" indent="-228604" algn="l">
              <a:lnSpc>
                <a:spcPct val="90000"/>
              </a:lnSpc>
              <a:spcBef>
                <a:spcPts val="500"/>
              </a:spcBef>
              <a:spcAft>
                <a:spcPts val="0"/>
              </a:spcAft>
              <a:buClr>
                <a:schemeClr val="dk1"/>
              </a:buClr>
              <a:buSzPts val="1000"/>
              <a:buNone/>
              <a:defRPr sz="1001"/>
            </a:lvl9pPr>
          </a:lstStyle>
          <a:p>
            <a:endParaRPr/>
          </a:p>
        </p:txBody>
      </p:sp>
      <p:sp>
        <p:nvSpPr>
          <p:cNvPr id="69" name="Google Shape;69;p41"/>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tif"/><Relationship Id="rId5" Type="http://schemas.openxmlformats.org/officeDocument/2006/relationships/image" Target="../media/image9.tif"/><Relationship Id="rId4" Type="http://schemas.openxmlformats.org/officeDocument/2006/relationships/image" Target="../media/image8.t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330253" y="1729947"/>
            <a:ext cx="11572240" cy="2656524"/>
          </a:xfrm>
          <a:prstGeom prst="rect">
            <a:avLst/>
          </a:prstGeom>
          <a:noFill/>
          <a:ln>
            <a:noFill/>
          </a:ln>
        </p:spPr>
        <p:txBody>
          <a:bodyPr spcFirstLastPara="1" wrap="square" lIns="91426" tIns="45700" rIns="91426" bIns="45700" anchor="b" anchorCtr="0">
            <a:noAutofit/>
          </a:bodyPr>
          <a:lstStyle/>
          <a:p>
            <a:r>
              <a:rPr lang="ru-RU" sz="2800" b="1" dirty="0">
                <a:solidFill>
                  <a:schemeClr val="accent1">
                    <a:lumMod val="50000"/>
                  </a:schemeClr>
                </a:solidFill>
                <a:latin typeface="Times New Roman" panose="02020603050405020304" pitchFamily="18" charset="0"/>
                <a:cs typeface="Times New Roman" panose="02020603050405020304" pitchFamily="18" charset="0"/>
              </a:rPr>
              <a:t>Про стан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роботи</a:t>
            </a:r>
            <a:r>
              <a:rPr lang="ru-RU" sz="2800" b="1" dirty="0">
                <a:solidFill>
                  <a:schemeClr val="accent1">
                    <a:lumMod val="50000"/>
                  </a:schemeClr>
                </a:solidFill>
                <a:latin typeface="Times New Roman" panose="02020603050405020304" pitchFamily="18" charset="0"/>
                <a:cs typeface="Times New Roman" panose="02020603050405020304" pitchFamily="18" charset="0"/>
              </a:rPr>
              <a:t> з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підготовки</a:t>
            </a:r>
            <a:r>
              <a:rPr lang="ru-RU" sz="2800" b="1" dirty="0">
                <a:solidFill>
                  <a:schemeClr val="accent1">
                    <a:lumMod val="50000"/>
                  </a:schemeClr>
                </a:solidFill>
                <a:latin typeface="Times New Roman" panose="02020603050405020304" pitchFamily="18" charset="0"/>
                <a:cs typeface="Times New Roman" panose="02020603050405020304" pitchFamily="18" charset="0"/>
              </a:rPr>
              <a:t>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здобувачів</a:t>
            </a:r>
            <a:r>
              <a:rPr lang="ru-RU" sz="2800" b="1" dirty="0">
                <a:solidFill>
                  <a:schemeClr val="accent1">
                    <a:lumMod val="50000"/>
                  </a:schemeClr>
                </a:solidFill>
                <a:latin typeface="Times New Roman" panose="02020603050405020304" pitchFamily="18" charset="0"/>
                <a:cs typeface="Times New Roman" panose="02020603050405020304" pitchFamily="18" charset="0"/>
              </a:rPr>
              <a:t>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вищої</a:t>
            </a:r>
            <a:r>
              <a:rPr lang="ru-RU" sz="2800" b="1" dirty="0">
                <a:solidFill>
                  <a:schemeClr val="accent1">
                    <a:lumMod val="50000"/>
                  </a:schemeClr>
                </a:solidFill>
                <a:latin typeface="Times New Roman" panose="02020603050405020304" pitchFamily="18" charset="0"/>
                <a:cs typeface="Times New Roman" panose="02020603050405020304" pitchFamily="18" charset="0"/>
              </a:rPr>
              <a:t>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освіти</a:t>
            </a:r>
            <a:r>
              <a:rPr lang="ru-RU" sz="2800" b="1" dirty="0">
                <a:solidFill>
                  <a:schemeClr val="accent1">
                    <a:lumMod val="50000"/>
                  </a:schemeClr>
                </a:solidFill>
                <a:latin typeface="Times New Roman" panose="02020603050405020304" pitchFamily="18" charset="0"/>
                <a:cs typeface="Times New Roman" panose="02020603050405020304" pitchFamily="18" charset="0"/>
              </a:rPr>
              <a:t> та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лікарів</a:t>
            </a:r>
            <a:r>
              <a:rPr lang="ru-RU" sz="2800" b="1" dirty="0">
                <a:solidFill>
                  <a:schemeClr val="accent1">
                    <a:lumMod val="50000"/>
                  </a:schemeClr>
                </a:solidFill>
                <a:latin typeface="Times New Roman" panose="02020603050405020304" pitchFamily="18" charset="0"/>
                <a:cs typeface="Times New Roman" panose="02020603050405020304" pitchFamily="18" charset="0"/>
              </a:rPr>
              <a:t>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фармацевтів</a:t>
            </a:r>
            <a:r>
              <a:rPr lang="ru-RU" sz="2800" b="1" dirty="0">
                <a:solidFill>
                  <a:schemeClr val="accent1">
                    <a:lumMod val="50000"/>
                  </a:schemeClr>
                </a:solidFill>
                <a:latin typeface="Times New Roman" panose="02020603050405020304" pitchFamily="18" charset="0"/>
                <a:cs typeface="Times New Roman" panose="02020603050405020304" pitchFamily="18" charset="0"/>
              </a:rPr>
              <a:t>)-</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інтернів</a:t>
            </a:r>
            <a:r>
              <a:rPr lang="ru-RU" sz="2800" b="1" dirty="0">
                <a:solidFill>
                  <a:schemeClr val="accent1">
                    <a:lumMod val="50000"/>
                  </a:schemeClr>
                </a:solidFill>
                <a:latin typeface="Times New Roman" panose="02020603050405020304" pitchFamily="18" charset="0"/>
                <a:cs typeface="Times New Roman" panose="02020603050405020304" pitchFamily="18" charset="0"/>
              </a:rPr>
              <a:t> до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складання</a:t>
            </a:r>
            <a:r>
              <a:rPr lang="ru-RU" sz="2800" b="1" dirty="0">
                <a:solidFill>
                  <a:schemeClr val="accent1">
                    <a:lumMod val="50000"/>
                  </a:schemeClr>
                </a:solidFill>
                <a:latin typeface="Times New Roman" panose="02020603050405020304" pitchFamily="18" charset="0"/>
                <a:cs typeface="Times New Roman" panose="02020603050405020304" pitchFamily="18" charset="0"/>
              </a:rPr>
              <a:t> ЄДКІ та ЛІІ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Крок</a:t>
            </a:r>
            <a:r>
              <a:rPr lang="ru-RU" sz="2800" b="1" dirty="0">
                <a:solidFill>
                  <a:schemeClr val="accent1">
                    <a:lumMod val="50000"/>
                  </a:schemeClr>
                </a:solidFill>
                <a:latin typeface="Times New Roman" panose="02020603050405020304" pitchFamily="18" charset="0"/>
                <a:cs typeface="Times New Roman" panose="02020603050405020304" pitchFamily="18" charset="0"/>
              </a:rPr>
              <a:t> 3» і шляхи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її</a:t>
            </a:r>
            <a:r>
              <a:rPr lang="ru-RU" sz="2800" b="1" dirty="0">
                <a:solidFill>
                  <a:schemeClr val="accent1">
                    <a:lumMod val="50000"/>
                  </a:schemeClr>
                </a:solidFill>
                <a:latin typeface="Times New Roman" panose="02020603050405020304" pitchFamily="18" charset="0"/>
                <a:cs typeface="Times New Roman" panose="02020603050405020304" pitchFamily="18" charset="0"/>
              </a:rPr>
              <a:t> </a:t>
            </a:r>
            <a:r>
              <a:rPr lang="ru-RU" sz="2800" b="1" dirty="0" err="1">
                <a:solidFill>
                  <a:schemeClr val="accent1">
                    <a:lumMod val="50000"/>
                  </a:schemeClr>
                </a:solidFill>
                <a:latin typeface="Times New Roman" panose="02020603050405020304" pitchFamily="18" charset="0"/>
                <a:cs typeface="Times New Roman" panose="02020603050405020304" pitchFamily="18" charset="0"/>
              </a:rPr>
              <a:t>вдосконалення</a:t>
            </a:r>
            <a:r>
              <a:rPr lang="ru-RU" sz="2800" b="1" dirty="0">
                <a:solidFill>
                  <a:schemeClr val="accent1">
                    <a:lumMod val="50000"/>
                  </a:schemeClr>
                </a:solidFill>
                <a:latin typeface="Times New Roman" panose="02020603050405020304" pitchFamily="18" charset="0"/>
                <a:cs typeface="Times New Roman" panose="02020603050405020304" pitchFamily="18" charset="0"/>
              </a:rPr>
              <a: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r>
            <a:br>
              <a:rPr lang="en-US" sz="2800" b="1" dirty="0">
                <a:solidFill>
                  <a:schemeClr val="accent1">
                    <a:lumMod val="50000"/>
                  </a:schemeClr>
                </a:solidFill>
                <a:latin typeface="Times New Roman" panose="02020603050405020304" pitchFamily="18" charset="0"/>
                <a:cs typeface="Times New Roman" panose="02020603050405020304" pitchFamily="18" charset="0"/>
              </a:rPr>
            </a:br>
            <a:endParaRPr sz="2000"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0" name="Google Shape;90;p1"/>
          <p:cNvPicPr preferRelativeResize="0"/>
          <p:nvPr/>
        </p:nvPicPr>
        <p:blipFill rotWithShape="1">
          <a:blip r:embed="rId3">
            <a:alphaModFix/>
          </a:blip>
          <a:srcRect/>
          <a:stretch/>
        </p:blipFill>
        <p:spPr>
          <a:xfrm>
            <a:off x="0" y="1"/>
            <a:ext cx="4632960" cy="1483360"/>
          </a:xfrm>
          <a:prstGeom prst="rect">
            <a:avLst/>
          </a:prstGeom>
          <a:noFill/>
          <a:ln>
            <a:noFill/>
          </a:ln>
        </p:spPr>
      </p:pic>
      <p:sp>
        <p:nvSpPr>
          <p:cNvPr id="4" name="Google Shape;89;p1"/>
          <p:cNvSpPr txBox="1">
            <a:spLocks/>
          </p:cNvSpPr>
          <p:nvPr/>
        </p:nvSpPr>
        <p:spPr>
          <a:xfrm>
            <a:off x="330253" y="5269583"/>
            <a:ext cx="11572240" cy="1387314"/>
          </a:xfrm>
          <a:prstGeom prst="rect">
            <a:avLst/>
          </a:prstGeom>
          <a:noFill/>
          <a:ln>
            <a:noFill/>
          </a:ln>
        </p:spPr>
        <p:txBody>
          <a:bodyPr spcFirstLastPara="1" wrap="square" lIns="91426" tIns="45700" rIns="91426"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ru-RU" sz="2800" dirty="0">
                <a:solidFill>
                  <a:schemeClr val="accent1">
                    <a:lumMod val="50000"/>
                  </a:schemeClr>
                </a:solidFill>
                <a:latin typeface="Times New Roman" panose="02020603050405020304" pitchFamily="18" charset="0"/>
                <a:cs typeface="Times New Roman" panose="02020603050405020304" pitchFamily="18" charset="0"/>
              </a:rPr>
              <a:t/>
            </a:r>
            <a:br>
              <a:rPr lang="ru-RU" sz="2800" dirty="0">
                <a:solidFill>
                  <a:schemeClr val="accent1">
                    <a:lumMod val="50000"/>
                  </a:schemeClr>
                </a:solidFill>
                <a:latin typeface="Times New Roman" panose="02020603050405020304" pitchFamily="18" charset="0"/>
                <a:cs typeface="Times New Roman" panose="02020603050405020304" pitchFamily="18" charset="0"/>
              </a:rPr>
            </a:br>
            <a:r>
              <a:rPr lang="ru-RU" sz="2800" dirty="0">
                <a:solidFill>
                  <a:schemeClr val="accent1">
                    <a:lumMod val="50000"/>
                  </a:schemeClr>
                </a:solidFill>
                <a:latin typeface="Times New Roman" panose="02020603050405020304" pitchFamily="18" charset="0"/>
                <a:cs typeface="Times New Roman" panose="02020603050405020304" pitchFamily="18" charset="0"/>
              </a:rPr>
              <a:t/>
            </a:r>
            <a:br>
              <a:rPr lang="ru-RU" sz="2800" dirty="0">
                <a:solidFill>
                  <a:schemeClr val="accent1">
                    <a:lumMod val="50000"/>
                  </a:schemeClr>
                </a:solidFill>
                <a:latin typeface="Times New Roman" panose="02020603050405020304" pitchFamily="18" charset="0"/>
                <a:cs typeface="Times New Roman" panose="02020603050405020304" pitchFamily="18" charset="0"/>
              </a:rPr>
            </a:br>
            <a:r>
              <a:rPr lang="ru-RU" sz="2000" b="1" dirty="0">
                <a:solidFill>
                  <a:schemeClr val="accent1">
                    <a:lumMod val="50000"/>
                  </a:schemeClr>
                </a:solidFill>
                <a:latin typeface="Times New Roman" panose="02020603050405020304" pitchFamily="18" charset="0"/>
                <a:cs typeface="Times New Roman" panose="02020603050405020304" pitchFamily="18" charset="0"/>
              </a:rPr>
              <a:t>Директор директорату з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питань</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освіти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r>
            <a:br>
              <a:rPr lang="ru-RU" sz="2000" b="1" dirty="0">
                <a:solidFill>
                  <a:schemeClr val="accent1">
                    <a:lumMod val="50000"/>
                  </a:schemeClr>
                </a:solidFill>
                <a:latin typeface="Times New Roman" panose="02020603050405020304" pitchFamily="18" charset="0"/>
                <a:cs typeface="Times New Roman" panose="02020603050405020304" pitchFamily="18" charset="0"/>
              </a:rPr>
            </a:br>
            <a:r>
              <a:rPr lang="ru-RU" sz="2000" b="1" dirty="0">
                <a:solidFill>
                  <a:schemeClr val="accent1">
                    <a:lumMod val="50000"/>
                  </a:schemeClr>
                </a:solidFill>
                <a:latin typeface="Times New Roman" panose="02020603050405020304" pitchFamily="18" charset="0"/>
                <a:cs typeface="Times New Roman" panose="02020603050405020304" pitchFamily="18" charset="0"/>
              </a:rPr>
              <a:t>ПВНЗ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Київський</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медичний</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університет</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br>
              <a:rPr lang="ru-RU" sz="2000" b="1" dirty="0">
                <a:solidFill>
                  <a:schemeClr val="accent1">
                    <a:lumMod val="50000"/>
                  </a:schemeClr>
                </a:solidFill>
                <a:latin typeface="Times New Roman" panose="02020603050405020304" pitchFamily="18" charset="0"/>
                <a:cs typeface="Times New Roman" panose="02020603050405020304" pitchFamily="18" charset="0"/>
              </a:rPr>
            </a:br>
            <a:r>
              <a:rPr lang="ru-RU" sz="2000" b="1" dirty="0">
                <a:solidFill>
                  <a:schemeClr val="accent1">
                    <a:lumMod val="50000"/>
                  </a:schemeClr>
                </a:solidFill>
                <a:latin typeface="Times New Roman" panose="02020603050405020304" pitchFamily="18" charset="0"/>
                <a:cs typeface="Times New Roman" panose="02020603050405020304" pitchFamily="18" charset="0"/>
              </a:rPr>
              <a:t>Гришков Микола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Миколайович</a:t>
            </a:r>
            <a:r>
              <a:rPr lang="ru-RU" sz="2000" dirty="0">
                <a:solidFill>
                  <a:schemeClr val="accent1">
                    <a:lumMod val="50000"/>
                  </a:schemeClr>
                </a:solidFill>
                <a:latin typeface="Times New Roman" panose="02020603050405020304" pitchFamily="18" charset="0"/>
                <a:cs typeface="Times New Roman" panose="02020603050405020304" pitchFamily="18" charset="0"/>
              </a:rPr>
              <a:t/>
            </a:r>
            <a:br>
              <a:rPr lang="ru-RU" sz="2000" dirty="0">
                <a:solidFill>
                  <a:schemeClr val="accent1">
                    <a:lumMod val="50000"/>
                  </a:schemeClr>
                </a:solidFill>
                <a:latin typeface="Times New Roman" panose="02020603050405020304" pitchFamily="18" charset="0"/>
                <a:cs typeface="Times New Roman" panose="02020603050405020304" pitchFamily="18" charset="0"/>
              </a:rPr>
            </a:br>
            <a:endParaRPr lang="ru-RU" sz="2000"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3144717" y="0"/>
            <a:ext cx="5976906" cy="6858000"/>
          </a:xfrm>
          <a:prstGeom prst="rect">
            <a:avLst/>
          </a:prstGeom>
        </p:spPr>
      </p:pic>
      <p:cxnSp>
        <p:nvCxnSpPr>
          <p:cNvPr id="8" name="Прямая со стрелкой 7"/>
          <p:cNvCxnSpPr/>
          <p:nvPr/>
        </p:nvCxnSpPr>
        <p:spPr>
          <a:xfrm>
            <a:off x="1818837" y="4648962"/>
            <a:ext cx="1325880"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6853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2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Стоматологія</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вітчизняні</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1" name="Google Shape;89;p1"/>
          <p:cNvSpPr txBox="1">
            <a:spLocks/>
          </p:cNvSpPr>
          <p:nvPr/>
        </p:nvSpPr>
        <p:spPr>
          <a:xfrm>
            <a:off x="0" y="3518367"/>
            <a:ext cx="8036561"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2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Стоматологія</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uk-UA"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іноземці</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graphicFrame>
        <p:nvGraphicFramePr>
          <p:cNvPr id="8" name="Таблица 7"/>
          <p:cNvGraphicFramePr>
            <a:graphicFrameLocks noGrp="1"/>
          </p:cNvGraphicFramePr>
          <p:nvPr>
            <p:extLst>
              <p:ext uri="{D42A27DB-BD31-4B8C-83A1-F6EECF244321}">
                <p14:modId xmlns:p14="http://schemas.microsoft.com/office/powerpoint/2010/main" val="780390523"/>
              </p:ext>
            </p:extLst>
          </p:nvPr>
        </p:nvGraphicFramePr>
        <p:xfrm>
          <a:off x="716461" y="1163971"/>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93,3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19/21</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83,5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17/21</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85,9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15/22</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76291044"/>
              </p:ext>
            </p:extLst>
          </p:nvPr>
        </p:nvGraphicFramePr>
        <p:xfrm>
          <a:off x="716461" y="4404692"/>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66,7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33,3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2000" dirty="0" smtClean="0">
                          <a:latin typeface="Times New Roman" panose="02020603050405020304" pitchFamily="18" charset="0"/>
                          <a:cs typeface="Times New Roman" panose="02020603050405020304" pitchFamily="18" charset="0"/>
                        </a:rPr>
                        <a:t>15/18</a:t>
                      </a:r>
                      <a:endParaRPr lang="en-US" sz="2000" dirty="0" smtClean="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16/18</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13/19</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83,3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spTree>
    <p:extLst>
      <p:ext uri="{BB962C8B-B14F-4D97-AF65-F5344CB8AC3E}">
        <p14:creationId xmlns:p14="http://schemas.microsoft.com/office/powerpoint/2010/main" val="2624815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2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Фармація</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вітчизняні</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денна</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1" name="Google Shape;89;p1"/>
          <p:cNvSpPr txBox="1">
            <a:spLocks/>
          </p:cNvSpPr>
          <p:nvPr/>
        </p:nvSpPr>
        <p:spPr>
          <a:xfrm>
            <a:off x="0" y="3475670"/>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2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Фармація</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іноземці</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денна</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p>
        </p:txBody>
      </p:sp>
      <p:graphicFrame>
        <p:nvGraphicFramePr>
          <p:cNvPr id="8" name="Таблица 7"/>
          <p:cNvGraphicFramePr>
            <a:graphicFrameLocks noGrp="1"/>
          </p:cNvGraphicFramePr>
          <p:nvPr>
            <p:extLst>
              <p:ext uri="{D42A27DB-BD31-4B8C-83A1-F6EECF244321}">
                <p14:modId xmlns:p14="http://schemas.microsoft.com/office/powerpoint/2010/main" val="990192227"/>
              </p:ext>
            </p:extLst>
          </p:nvPr>
        </p:nvGraphicFramePr>
        <p:xfrm>
          <a:off x="561884" y="1066456"/>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91,7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17/17</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1-12/16</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1-9/19</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757058453"/>
              </p:ext>
            </p:extLst>
          </p:nvPr>
        </p:nvGraphicFramePr>
        <p:xfrm>
          <a:off x="561884" y="4196106"/>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1-8/12</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7/13</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spTree>
    <p:extLst>
      <p:ext uri="{BB962C8B-B14F-4D97-AF65-F5344CB8AC3E}">
        <p14:creationId xmlns:p14="http://schemas.microsoft.com/office/powerpoint/2010/main" val="2300534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49800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2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Фармація</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вітчизняні</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заочна</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endPar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227199395"/>
              </p:ext>
            </p:extLst>
          </p:nvPr>
        </p:nvGraphicFramePr>
        <p:xfrm>
          <a:off x="485684" y="1384330"/>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spTree>
    <p:extLst>
      <p:ext uri="{BB962C8B-B14F-4D97-AF65-F5344CB8AC3E}">
        <p14:creationId xmlns:p14="http://schemas.microsoft.com/office/powerpoint/2010/main" val="3209032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11"/>
          <p:cNvSpPr txBox="1">
            <a:spLocks/>
          </p:cNvSpPr>
          <p:nvPr/>
        </p:nvSpPr>
        <p:spPr>
          <a:xfrm>
            <a:off x="0" y="2543900"/>
            <a:ext cx="12192000" cy="135318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6" marR="0" lvl="0" indent="-228604" algn="l" rtl="0">
              <a:lnSpc>
                <a:spcPct val="90000"/>
              </a:lnSpc>
              <a:spcBef>
                <a:spcPts val="1001"/>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11" marR="0" lvl="1" indent="-228604"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17" marR="0" lvl="2" indent="-228604" algn="l" rtl="0">
              <a:lnSpc>
                <a:spcPct val="90000"/>
              </a:lnSpc>
              <a:spcBef>
                <a:spcPts val="500"/>
              </a:spcBef>
              <a:spcAft>
                <a:spcPts val="0"/>
              </a:spcAft>
              <a:buClr>
                <a:schemeClr val="dk1"/>
              </a:buClr>
              <a:buSzPts val="1800"/>
              <a:buFont typeface="Arial"/>
              <a:buNone/>
              <a:defRPr sz="1801" b="1" i="0" u="none" strike="noStrike" cap="none">
                <a:solidFill>
                  <a:schemeClr val="dk1"/>
                </a:solidFill>
                <a:latin typeface="Calibri"/>
                <a:ea typeface="Calibri"/>
                <a:cs typeface="Calibri"/>
                <a:sym typeface="Calibri"/>
              </a:defRPr>
            </a:lvl3pPr>
            <a:lvl4pPr marL="1828823" marR="0" lvl="3"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29" marR="0" lvl="4"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34" marR="0" lvl="5"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40" marR="0" lvl="6"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46" marR="0" lvl="7"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51" marR="0" lvl="8"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algn="ctr"/>
            <a:r>
              <a:rPr lang="uk-UA" sz="5400" dirty="0" smtClean="0">
                <a:solidFill>
                  <a:schemeClr val="accent1">
                    <a:lumMod val="50000"/>
                  </a:schemeClr>
                </a:solidFill>
                <a:latin typeface="Times New Roman" panose="02020603050405020304" pitchFamily="18" charset="0"/>
                <a:ea typeface="Open Sans"/>
                <a:cs typeface="Times New Roman" panose="02020603050405020304" pitchFamily="18" charset="0"/>
              </a:rPr>
              <a:t>Другий етап ЄДКІ: Крок 1</a:t>
            </a:r>
            <a:endParaRPr lang="en-US"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97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1 Медицина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вітчизняні</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1" name="Google Shape;89;p1"/>
          <p:cNvSpPr txBox="1">
            <a:spLocks/>
          </p:cNvSpPr>
          <p:nvPr/>
        </p:nvSpPr>
        <p:spPr>
          <a:xfrm>
            <a:off x="0" y="3273405"/>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1 Медицина </a:t>
            </a:r>
            <a:r>
              <a:rPr lang="uk-UA"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іноземці</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graphicFrame>
        <p:nvGraphicFramePr>
          <p:cNvPr id="8" name="Таблица 7"/>
          <p:cNvGraphicFramePr>
            <a:graphicFrameLocks noGrp="1"/>
          </p:cNvGraphicFramePr>
          <p:nvPr>
            <p:extLst>
              <p:ext uri="{D42A27DB-BD31-4B8C-83A1-F6EECF244321}">
                <p14:modId xmlns:p14="http://schemas.microsoft.com/office/powerpoint/2010/main" val="903752430"/>
              </p:ext>
            </p:extLst>
          </p:nvPr>
        </p:nvGraphicFramePr>
        <p:xfrm>
          <a:off x="874806" y="1003229"/>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137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83,2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17/28</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137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83,2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17/28</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203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138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68,0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18/32</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158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51,0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49,0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124749639"/>
              </p:ext>
            </p:extLst>
          </p:nvPr>
        </p:nvGraphicFramePr>
        <p:xfrm>
          <a:off x="874806" y="4164878"/>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230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76,1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23,9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2000" dirty="0" smtClean="0">
                          <a:latin typeface="Times New Roman" panose="02020603050405020304" pitchFamily="18" charset="0"/>
                          <a:cs typeface="Times New Roman" panose="02020603050405020304" pitchFamily="18" charset="0"/>
                        </a:rPr>
                        <a:t>17/22</a:t>
                      </a:r>
                      <a:endParaRPr lang="en-US" sz="2000" dirty="0" smtClean="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265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233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87,9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17/25</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134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88,1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14/28</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89,0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spTree>
    <p:extLst>
      <p:ext uri="{BB962C8B-B14F-4D97-AF65-F5344CB8AC3E}">
        <p14:creationId xmlns:p14="http://schemas.microsoft.com/office/powerpoint/2010/main" val="1767196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266521" y="0"/>
            <a:ext cx="7943439" cy="6858000"/>
          </a:xfrm>
          <a:prstGeom prst="rect">
            <a:avLst/>
          </a:prstGeom>
        </p:spPr>
      </p:pic>
      <p:cxnSp>
        <p:nvCxnSpPr>
          <p:cNvPr id="8" name="Прямая со стрелкой 7"/>
          <p:cNvCxnSpPr/>
          <p:nvPr/>
        </p:nvCxnSpPr>
        <p:spPr>
          <a:xfrm>
            <a:off x="940641" y="5029962"/>
            <a:ext cx="1325880"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5067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1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Стоматологія</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вітчизняні</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1" name="Google Shape;89;p1"/>
          <p:cNvSpPr txBox="1">
            <a:spLocks/>
          </p:cNvSpPr>
          <p:nvPr/>
        </p:nvSpPr>
        <p:spPr>
          <a:xfrm>
            <a:off x="0" y="3461359"/>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1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Стоматологія</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uk-UA"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іноземці</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535114391"/>
              </p:ext>
            </p:extLst>
          </p:nvPr>
        </p:nvGraphicFramePr>
        <p:xfrm>
          <a:off x="576531" y="4226012"/>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2000" dirty="0" smtClean="0">
                          <a:latin typeface="Times New Roman" panose="02020603050405020304" pitchFamily="18" charset="0"/>
                          <a:cs typeface="Times New Roman" panose="02020603050405020304" pitchFamily="18" charset="0"/>
                        </a:rPr>
                        <a:t>12-18/18</a:t>
                      </a:r>
                      <a:endParaRPr lang="en-US" sz="2000" dirty="0" smtClean="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79,4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20,6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12/20</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73,9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26,1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9/20</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75,0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25,0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32848492"/>
              </p:ext>
            </p:extLst>
          </p:nvPr>
        </p:nvGraphicFramePr>
        <p:xfrm>
          <a:off x="576531" y="1064363"/>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76,2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23,8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16/22</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76,2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23,8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16/22</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129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63,6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36,4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14/22</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73,0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27,0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12/22</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spTree>
    <p:extLst>
      <p:ext uri="{BB962C8B-B14F-4D97-AF65-F5344CB8AC3E}">
        <p14:creationId xmlns:p14="http://schemas.microsoft.com/office/powerpoint/2010/main" val="3774597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1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Фармація</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вітчизняні</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денна</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1" name="Google Shape;89;p1"/>
          <p:cNvSpPr txBox="1">
            <a:spLocks/>
          </p:cNvSpPr>
          <p:nvPr/>
        </p:nvSpPr>
        <p:spPr>
          <a:xfrm>
            <a:off x="0" y="3397479"/>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1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Фармація</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іноземці</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денна</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p>
        </p:txBody>
      </p:sp>
      <p:graphicFrame>
        <p:nvGraphicFramePr>
          <p:cNvPr id="8" name="Таблица 7"/>
          <p:cNvGraphicFramePr>
            <a:graphicFrameLocks noGrp="1"/>
          </p:cNvGraphicFramePr>
          <p:nvPr>
            <p:extLst>
              <p:ext uri="{D42A27DB-BD31-4B8C-83A1-F6EECF244321}">
                <p14:modId xmlns:p14="http://schemas.microsoft.com/office/powerpoint/2010/main" val="3958252331"/>
              </p:ext>
            </p:extLst>
          </p:nvPr>
        </p:nvGraphicFramePr>
        <p:xfrm>
          <a:off x="402360" y="1052554"/>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81,8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18,2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14//20</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81,8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18,2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14//20</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45,7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54,3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17/22</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73,0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27,0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434336481"/>
              </p:ext>
            </p:extLst>
          </p:nvPr>
        </p:nvGraphicFramePr>
        <p:xfrm>
          <a:off x="402360" y="4163055"/>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smtClean="0">
                          <a:latin typeface="Times New Roman" panose="02020603050405020304" pitchFamily="18" charset="0"/>
                          <a:cs typeface="Times New Roman" panose="02020603050405020304" pitchFamily="18" charset="0"/>
                        </a:rPr>
                        <a:t>3-11/14</a:t>
                      </a: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37,5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62,5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12/13</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77,8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12/15</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spTree>
    <p:extLst>
      <p:ext uri="{BB962C8B-B14F-4D97-AF65-F5344CB8AC3E}">
        <p14:creationId xmlns:p14="http://schemas.microsoft.com/office/powerpoint/2010/main" val="3751054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1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Фармація</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вітчизняні</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uk-UA"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заочна</a:t>
            </a:r>
            <a:r>
              <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1" name="Google Shape;89;p1"/>
          <p:cNvSpPr txBox="1">
            <a:spLocks/>
          </p:cNvSpPr>
          <p:nvPr/>
        </p:nvSpPr>
        <p:spPr>
          <a:xfrm>
            <a:off x="0" y="3362271"/>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1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Фармація</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іноземці</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uk-UA"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заочна</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p>
        </p:txBody>
      </p:sp>
      <p:graphicFrame>
        <p:nvGraphicFramePr>
          <p:cNvPr id="8" name="Таблица 7"/>
          <p:cNvGraphicFramePr>
            <a:graphicFrameLocks noGrp="1"/>
          </p:cNvGraphicFramePr>
          <p:nvPr>
            <p:extLst>
              <p:ext uri="{D42A27DB-BD31-4B8C-83A1-F6EECF244321}">
                <p14:modId xmlns:p14="http://schemas.microsoft.com/office/powerpoint/2010/main" val="2143426015"/>
              </p:ext>
            </p:extLst>
          </p:nvPr>
        </p:nvGraphicFramePr>
        <p:xfrm>
          <a:off x="435017" y="1052554"/>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27,9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16/18</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56,7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43,3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10/19</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95,7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19/20</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46</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uk-UA" sz="2000" dirty="0" smtClean="0">
                          <a:latin typeface="Times New Roman" panose="02020603050405020304" pitchFamily="18" charset="0"/>
                          <a:cs typeface="Times New Roman" panose="02020603050405020304" pitchFamily="18" charset="0"/>
                        </a:rPr>
                        <a:t>11</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uk-UA" sz="2000" dirty="0" smtClean="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uk-UA" sz="2000" dirty="0" smtClean="0">
                          <a:latin typeface="Times New Roman" panose="02020603050405020304" pitchFamily="18" charset="0"/>
                          <a:cs typeface="Times New Roman" panose="02020603050405020304" pitchFamily="18" charset="0"/>
                        </a:rPr>
                        <a:t>35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uk-UA" sz="2000" dirty="0" smtClean="0">
                          <a:latin typeface="Times New Roman" panose="02020603050405020304" pitchFamily="18" charset="0"/>
                          <a:cs typeface="Times New Roman" panose="02020603050405020304" pitchFamily="18" charset="0"/>
                        </a:rPr>
                        <a:t>75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542639316"/>
              </p:ext>
            </p:extLst>
          </p:nvPr>
        </p:nvGraphicFramePr>
        <p:xfrm>
          <a:off x="435017" y="4150442"/>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2000" dirty="0" smtClean="0">
                          <a:latin typeface="Times New Roman" panose="02020603050405020304" pitchFamily="18" charset="0"/>
                          <a:cs typeface="Times New Roman" panose="02020603050405020304" pitchFamily="18" charset="0"/>
                        </a:rPr>
                        <a:t>5/5</a:t>
                      </a:r>
                      <a:endParaRPr lang="en-US" sz="2000" dirty="0" smtClean="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6/6</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spTree>
    <p:extLst>
      <p:ext uri="{BB962C8B-B14F-4D97-AF65-F5344CB8AC3E}">
        <p14:creationId xmlns:p14="http://schemas.microsoft.com/office/powerpoint/2010/main" val="2084989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uk-UA" sz="4000" b="1" dirty="0">
                <a:solidFill>
                  <a:schemeClr val="accent1">
                    <a:lumMod val="50000"/>
                  </a:schemeClr>
                </a:solidFill>
                <a:latin typeface="Times New Roman" panose="02020603050405020304" pitchFamily="18" charset="0"/>
                <a:ea typeface="Open Sans"/>
                <a:cs typeface="Times New Roman" panose="02020603050405020304" pitchFamily="18" charset="0"/>
              </a:rPr>
              <a:t>Нормативна база</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300482"/>
            <a:ext cx="11864050" cy="5557520"/>
          </a:xfrm>
        </p:spPr>
        <p:txBody>
          <a:bodyPr>
            <a:noAutofit/>
          </a:bodyPr>
          <a:lstStyle/>
          <a:p>
            <a:r>
              <a:rPr lang="uk-UA" sz="3200" dirty="0">
                <a:latin typeface="Times New Roman" panose="02020603050405020304" pitchFamily="18" charset="0"/>
                <a:cs typeface="Times New Roman" panose="02020603050405020304" pitchFamily="18" charset="0"/>
              </a:rPr>
              <a:t>Атестація здобувачів освіти здійснюється відповідно до:</a:t>
            </a:r>
          </a:p>
          <a:p>
            <a:r>
              <a:rPr lang="uk-UA" sz="3200" dirty="0">
                <a:latin typeface="Times New Roman" panose="02020603050405020304" pitchFamily="18" charset="0"/>
                <a:cs typeface="Times New Roman" panose="02020603050405020304" pitchFamily="18" charset="0"/>
              </a:rPr>
              <a:t>1) Постанови Кабінету Міністрів України від 28.03.2018 № 334 «Про затвердження порядку здійснення єдиного державного кваліфікаційного іспиту для здобувачів ступеня вищої освіти магістр за спеціальностями галузі знань “22 Охорона здоров’я”» </a:t>
            </a:r>
            <a:endParaRPr lang="en-US" sz="3200" dirty="0">
              <a:latin typeface="Times New Roman" panose="02020603050405020304" pitchFamily="18" charset="0"/>
              <a:cs typeface="Times New Roman" panose="02020603050405020304" pitchFamily="18" charset="0"/>
            </a:endParaRPr>
          </a:p>
          <a:p>
            <a:r>
              <a:rPr lang="uk-UA" sz="3200" dirty="0">
                <a:latin typeface="Times New Roman" panose="02020603050405020304" pitchFamily="18" charset="0"/>
                <a:cs typeface="Times New Roman" panose="02020603050405020304" pitchFamily="18" charset="0"/>
              </a:rPr>
              <a:t>2) Наказу Міністерство охорони здоров’я України від 19.02.2019 № 419 «Про затвердження Порядку, умов та строків розроблення і проведення єдиного державного кваліфікаційного іспиту та критеріїв оцінювання результатів».</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470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11"/>
          <p:cNvSpPr txBox="1">
            <a:spLocks/>
          </p:cNvSpPr>
          <p:nvPr/>
        </p:nvSpPr>
        <p:spPr>
          <a:xfrm>
            <a:off x="0" y="2543900"/>
            <a:ext cx="12192000" cy="135318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6" marR="0" lvl="0" indent="-228604" algn="l" rtl="0">
              <a:lnSpc>
                <a:spcPct val="90000"/>
              </a:lnSpc>
              <a:spcBef>
                <a:spcPts val="1001"/>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11" marR="0" lvl="1" indent="-228604"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17" marR="0" lvl="2" indent="-228604" algn="l" rtl="0">
              <a:lnSpc>
                <a:spcPct val="90000"/>
              </a:lnSpc>
              <a:spcBef>
                <a:spcPts val="500"/>
              </a:spcBef>
              <a:spcAft>
                <a:spcPts val="0"/>
              </a:spcAft>
              <a:buClr>
                <a:schemeClr val="dk1"/>
              </a:buClr>
              <a:buSzPts val="1800"/>
              <a:buFont typeface="Arial"/>
              <a:buNone/>
              <a:defRPr sz="1801" b="1" i="0" u="none" strike="noStrike" cap="none">
                <a:solidFill>
                  <a:schemeClr val="dk1"/>
                </a:solidFill>
                <a:latin typeface="Calibri"/>
                <a:ea typeface="Calibri"/>
                <a:cs typeface="Calibri"/>
                <a:sym typeface="Calibri"/>
              </a:defRPr>
            </a:lvl3pPr>
            <a:lvl4pPr marL="1828823" marR="0" lvl="3"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29" marR="0" lvl="4"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34" marR="0" lvl="5"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40" marR="0" lvl="6"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46" marR="0" lvl="7"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51" marR="0" lvl="8" indent="-228604"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algn="ctr"/>
            <a:r>
              <a:rPr lang="uk-UA" sz="5400" dirty="0" smtClean="0">
                <a:solidFill>
                  <a:schemeClr val="accent1">
                    <a:lumMod val="50000"/>
                  </a:schemeClr>
                </a:solidFill>
                <a:latin typeface="Times New Roman" panose="02020603050405020304" pitchFamily="18" charset="0"/>
                <a:ea typeface="Open Sans"/>
                <a:cs typeface="Times New Roman" panose="02020603050405020304" pitchFamily="18" charset="0"/>
              </a:rPr>
              <a:t>Крок 3</a:t>
            </a:r>
            <a:endParaRPr lang="en-US"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85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65982" cy="6618514"/>
          </a:xfrm>
          <a:prstGeom prst="rect">
            <a:avLst/>
          </a:prstGeom>
        </p:spPr>
      </p:pic>
    </p:spTree>
    <p:extLst>
      <p:ext uri="{BB962C8B-B14F-4D97-AF65-F5344CB8AC3E}">
        <p14:creationId xmlns:p14="http://schemas.microsoft.com/office/powerpoint/2010/main" val="220246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771046" y="47153"/>
            <a:ext cx="8649907" cy="6763694"/>
          </a:xfrm>
          <a:prstGeom prst="rect">
            <a:avLst/>
          </a:prstGeom>
        </p:spPr>
      </p:pic>
      <p:cxnSp>
        <p:nvCxnSpPr>
          <p:cNvPr id="8" name="Прямая со стрелкой 7"/>
          <p:cNvCxnSpPr/>
          <p:nvPr/>
        </p:nvCxnSpPr>
        <p:spPr>
          <a:xfrm>
            <a:off x="320155" y="5106162"/>
            <a:ext cx="1325880"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001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pPr marL="50800" indent="0"/>
            <a:endParaRPr lang="uk-UA" dirty="0" smtClean="0">
              <a:latin typeface="Times New Roman" panose="02020603050405020304" pitchFamily="18" charset="0"/>
              <a:cs typeface="Times New Roman" panose="02020603050405020304" pitchFamily="18" charset="0"/>
            </a:endParaRPr>
          </a:p>
        </p:txBody>
      </p:sp>
      <p:sp>
        <p:nvSpPr>
          <p:cNvPr id="5" name="Google Shape;89;p1"/>
          <p:cNvSpPr txBox="1">
            <a:spLocks/>
          </p:cNvSpPr>
          <p:nvPr/>
        </p:nvSpPr>
        <p:spPr>
          <a:xfrm>
            <a:off x="138896" y="290192"/>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endPar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91941376"/>
              </p:ext>
            </p:extLst>
          </p:nvPr>
        </p:nvGraphicFramePr>
        <p:xfrm>
          <a:off x="437565" y="1246661"/>
          <a:ext cx="11266712" cy="5516882"/>
        </p:xfrm>
        <a:graphic>
          <a:graphicData uri="http://schemas.openxmlformats.org/drawingml/2006/table">
            <a:tbl>
              <a:tblPr firstRow="1" bandRow="1">
                <a:tableStyleId>{EF51D8A9-ECE9-4FE4-9AD1-7F7DB404E5D4}</a:tableStyleId>
              </a:tblPr>
              <a:tblGrid>
                <a:gridCol w="2547255">
                  <a:extLst>
                    <a:ext uri="{9D8B030D-6E8A-4147-A177-3AD203B41FA5}">
                      <a16:colId xmlns:a16="http://schemas.microsoft.com/office/drawing/2014/main" val="71889270"/>
                    </a:ext>
                  </a:extLst>
                </a:gridCol>
                <a:gridCol w="1399224">
                  <a:extLst>
                    <a:ext uri="{9D8B030D-6E8A-4147-A177-3AD203B41FA5}">
                      <a16:colId xmlns:a16="http://schemas.microsoft.com/office/drawing/2014/main" val="1969435601"/>
                    </a:ext>
                  </a:extLst>
                </a:gridCol>
                <a:gridCol w="1463151">
                  <a:extLst>
                    <a:ext uri="{9D8B030D-6E8A-4147-A177-3AD203B41FA5}">
                      <a16:colId xmlns:a16="http://schemas.microsoft.com/office/drawing/2014/main" val="3695136805"/>
                    </a:ext>
                  </a:extLst>
                </a:gridCol>
                <a:gridCol w="1028491">
                  <a:extLst>
                    <a:ext uri="{9D8B030D-6E8A-4147-A177-3AD203B41FA5}">
                      <a16:colId xmlns:a16="http://schemas.microsoft.com/office/drawing/2014/main" val="3150395765"/>
                    </a:ext>
                  </a:extLst>
                </a:gridCol>
                <a:gridCol w="2213104">
                  <a:extLst>
                    <a:ext uri="{9D8B030D-6E8A-4147-A177-3AD203B41FA5}">
                      <a16:colId xmlns:a16="http://schemas.microsoft.com/office/drawing/2014/main" val="1124825428"/>
                    </a:ext>
                  </a:extLst>
                </a:gridCol>
                <a:gridCol w="1005957">
                  <a:extLst>
                    <a:ext uri="{9D8B030D-6E8A-4147-A177-3AD203B41FA5}">
                      <a16:colId xmlns:a16="http://schemas.microsoft.com/office/drawing/2014/main" val="130998977"/>
                    </a:ext>
                  </a:extLst>
                </a:gridCol>
                <a:gridCol w="1609530">
                  <a:extLst>
                    <a:ext uri="{9D8B030D-6E8A-4147-A177-3AD203B41FA5}">
                      <a16:colId xmlns:a16="http://schemas.microsoft.com/office/drawing/2014/main" val="1213488738"/>
                    </a:ext>
                  </a:extLst>
                </a:gridCol>
              </a:tblGrid>
              <a:tr h="370840">
                <a:tc>
                  <a:txBody>
                    <a:bodyPr/>
                    <a:lstStyle/>
                    <a:p>
                      <a:endParaRPr lang="en-US" dirty="0"/>
                    </a:p>
                  </a:txBody>
                  <a:tcPr/>
                </a:tc>
                <a:tc>
                  <a:txBody>
                    <a:bodyPr/>
                    <a:lstStyle/>
                    <a:p>
                      <a:pPr algn="ctr"/>
                      <a:r>
                        <a:rPr lang="uk-UA" sz="2000" dirty="0" smtClean="0">
                          <a:latin typeface="Times New Roman" panose="02020603050405020304" pitchFamily="18" charset="0"/>
                          <a:cs typeface="Times New Roman" panose="02020603050405020304" pitchFamily="18" charset="0"/>
                        </a:rPr>
                        <a:t>Інтернів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680442793"/>
                  </a:ext>
                </a:extLst>
              </a:tr>
              <a:tr h="185420">
                <a:tc>
                  <a:txBody>
                    <a:bodyPr/>
                    <a:lstStyle/>
                    <a:p>
                      <a:pPr marR="0" algn="ctr" rtl="0">
                        <a:lnSpc>
                          <a:spcPct val="100000"/>
                        </a:lnSpc>
                        <a:spcBef>
                          <a:spcPts val="0"/>
                        </a:spcBef>
                        <a:spcAft>
                          <a:spcPts val="0"/>
                        </a:spcAft>
                        <a:buClr>
                          <a:srgbClr val="000000"/>
                        </a:buClr>
                        <a:buFont typeface="Arial"/>
                      </a:pP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Фармація</a:t>
                      </a: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 </a:t>
                      </a:r>
                    </a:p>
                    <a:p>
                      <a:pPr marR="0" algn="ctr" rtl="0">
                        <a:lnSpc>
                          <a:spcPct val="100000"/>
                        </a:lnSpc>
                        <a:spcBef>
                          <a:spcPts val="0"/>
                        </a:spcBef>
                        <a:spcAft>
                          <a:spcPts val="0"/>
                        </a:spcAft>
                        <a:buClr>
                          <a:srgbClr val="000000"/>
                        </a:buClr>
                        <a:buFont typeface="Arial"/>
                      </a:pP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(не </a:t>
                      </a: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апробація</a:t>
                      </a: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 (66%)</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R="0" algn="ctr" rtl="0">
                        <a:lnSpc>
                          <a:spcPct val="100000"/>
                        </a:lnSpc>
                        <a:spcBef>
                          <a:spcPts val="0"/>
                        </a:spcBef>
                        <a:spcAft>
                          <a:spcPts val="0"/>
                        </a:spcAft>
                        <a:buClr>
                          <a:srgbClr val="000000"/>
                        </a:buClr>
                        <a:buFont typeface="Arial"/>
                      </a:pP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31</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R="0" algn="ctr" rtl="0">
                        <a:lnSpc>
                          <a:spcPct val="100000"/>
                        </a:lnSpc>
                        <a:spcBef>
                          <a:spcPts val="0"/>
                        </a:spcBef>
                        <a:spcAft>
                          <a:spcPts val="0"/>
                        </a:spcAft>
                        <a:buClr>
                          <a:srgbClr val="000000"/>
                        </a:buClr>
                        <a:buFont typeface="Arial"/>
                      </a:pP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27</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R="0" algn="ctr" rtl="0">
                        <a:lnSpc>
                          <a:spcPct val="100000"/>
                        </a:lnSpc>
                        <a:spcBef>
                          <a:spcPts val="0"/>
                        </a:spcBef>
                        <a:spcAft>
                          <a:spcPts val="0"/>
                        </a:spcAft>
                        <a:buClr>
                          <a:srgbClr val="000000"/>
                        </a:buClr>
                        <a:buFont typeface="Arial"/>
                      </a:pP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87,1</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R="0" algn="ctr" rtl="0">
                        <a:lnSpc>
                          <a:spcPct val="100000"/>
                        </a:lnSpc>
                        <a:spcBef>
                          <a:spcPts val="0"/>
                        </a:spcBef>
                        <a:spcAft>
                          <a:spcPts val="0"/>
                        </a:spcAft>
                        <a:buClr>
                          <a:srgbClr val="000000"/>
                        </a:buClr>
                        <a:buFont typeface="Arial"/>
                      </a:pP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4</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12,9</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6/13</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428255045"/>
                  </a:ext>
                </a:extLst>
              </a:tr>
              <a:tr h="18542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Стоматологія</a:t>
                      </a:r>
                      <a:endPar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 (не </a:t>
                      </a: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апробація</a:t>
                      </a: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 (66%)</a:t>
                      </a:r>
                      <a:endParaRPr lang="en-US"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R="0" algn="ctr" rtl="0">
                        <a:lnSpc>
                          <a:spcPct val="100000"/>
                        </a:lnSpc>
                        <a:spcBef>
                          <a:spcPts val="0"/>
                        </a:spcBef>
                        <a:spcAft>
                          <a:spcPts val="0"/>
                        </a:spcAft>
                        <a:buClr>
                          <a:srgbClr val="000000"/>
                        </a:buClr>
                        <a:buFont typeface="Arial"/>
                      </a:pP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77</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R="0" algn="ctr" rtl="0">
                        <a:lnSpc>
                          <a:spcPct val="100000"/>
                        </a:lnSpc>
                        <a:spcBef>
                          <a:spcPts val="0"/>
                        </a:spcBef>
                        <a:spcAft>
                          <a:spcPts val="0"/>
                        </a:spcAft>
                        <a:buClr>
                          <a:srgbClr val="000000"/>
                        </a:buClr>
                        <a:buFont typeface="Arial"/>
                      </a:pP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66</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R="0" algn="ctr" rtl="0">
                        <a:lnSpc>
                          <a:spcPct val="100000"/>
                        </a:lnSpc>
                        <a:spcBef>
                          <a:spcPts val="0"/>
                        </a:spcBef>
                        <a:spcAft>
                          <a:spcPts val="0"/>
                        </a:spcAft>
                        <a:buClr>
                          <a:srgbClr val="000000"/>
                        </a:buClr>
                        <a:buFont typeface="Arial"/>
                      </a:pP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85,7</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R="0" algn="ctr" rtl="0">
                        <a:lnSpc>
                          <a:spcPct val="100000"/>
                        </a:lnSpc>
                        <a:spcBef>
                          <a:spcPts val="0"/>
                        </a:spcBef>
                        <a:spcAft>
                          <a:spcPts val="0"/>
                        </a:spcAft>
                        <a:buClr>
                          <a:srgbClr val="000000"/>
                        </a:buClr>
                        <a:buFont typeface="Arial"/>
                      </a:pP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11</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14,3</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12/19</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1320971127"/>
                  </a:ext>
                </a:extLst>
              </a:tr>
              <a:tr h="185420">
                <a:tc>
                  <a:txBody>
                    <a:bodyPr/>
                    <a:lstStyle/>
                    <a:p>
                      <a:pPr algn="ct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Дерматовенерологія</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113</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46</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41,0</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67</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59,0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4032156247"/>
                  </a:ext>
                </a:extLst>
              </a:tr>
              <a:tr h="185420">
                <a:tc>
                  <a:txBody>
                    <a:bodyPr/>
                    <a:lstStyle/>
                    <a:p>
                      <a:pPr algn="ct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Загальна</a:t>
                      </a: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 практика - </a:t>
                      </a: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сімейна</a:t>
                      </a: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 медицина</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23</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1</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5,0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22</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95,0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1757261942"/>
                  </a:ext>
                </a:extLst>
              </a:tr>
              <a:tr h="185420">
                <a:tc>
                  <a:txBody>
                    <a:bodyPr/>
                    <a:lstStyle/>
                    <a:p>
                      <a:pPr algn="ct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Неврологія</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28</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9</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33,0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19</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67,0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176446705"/>
                  </a:ext>
                </a:extLst>
              </a:tr>
              <a:tr h="185420">
                <a:tc>
                  <a:txBody>
                    <a:bodyPr/>
                    <a:lstStyle/>
                    <a:p>
                      <a:pPr algn="ct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Ортопедія</a:t>
                      </a: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 і </a:t>
                      </a: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травматологія</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22</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5</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23,0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17</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77,0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750459780"/>
                  </a:ext>
                </a:extLst>
              </a:tr>
              <a:tr h="185420">
                <a:tc>
                  <a:txBody>
                    <a:bodyPr/>
                    <a:lstStyle/>
                    <a:p>
                      <a:pPr algn="ct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Отоларингологія</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15</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4</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27,0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11</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73,0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2730777261"/>
                  </a:ext>
                </a:extLst>
              </a:tr>
              <a:tr h="185420">
                <a:tc>
                  <a:txBody>
                    <a:bodyPr/>
                    <a:lstStyle/>
                    <a:p>
                      <a:pPr algn="ct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Офтальмологія</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30</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4</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13,0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26</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87,0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1673737609"/>
                  </a:ext>
                </a:extLst>
              </a:tr>
              <a:tr h="185420">
                <a:tc>
                  <a:txBody>
                    <a:bodyPr/>
                    <a:lstStyle/>
                    <a:p>
                      <a:pPr algn="ct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Психіатрія</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4</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0</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0,0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4</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100,0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3655051801"/>
                  </a:ext>
                </a:extLst>
              </a:tr>
              <a:tr h="185420">
                <a:tc>
                  <a:txBody>
                    <a:bodyPr/>
                    <a:lstStyle/>
                    <a:p>
                      <a:pPr algn="ct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Педіатрія</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13</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3</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23,0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10</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77,0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979631766"/>
                  </a:ext>
                </a:extLst>
              </a:tr>
              <a:tr h="185420">
                <a:tc>
                  <a:txBody>
                    <a:bodyPr/>
                    <a:lstStyle/>
                    <a:p>
                      <a:pPr algn="ct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Внутрішні</a:t>
                      </a: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 </a:t>
                      </a:r>
                      <a:r>
                        <a:rPr lang="ru-RU" sz="1800" b="0" i="0" u="none" strike="noStrike" cap="none" dirty="0" err="1" smtClean="0">
                          <a:solidFill>
                            <a:schemeClr val="dk1"/>
                          </a:solidFill>
                          <a:latin typeface="Times New Roman" panose="02020603050405020304" pitchFamily="18" charset="0"/>
                          <a:ea typeface="Calibri"/>
                          <a:cs typeface="Times New Roman" panose="02020603050405020304" pitchFamily="18" charset="0"/>
                          <a:sym typeface="Arial"/>
                        </a:rPr>
                        <a:t>хвороби</a:t>
                      </a:r>
                      <a:r>
                        <a:rPr lang="ru-RU"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 </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62</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5</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8,0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algn="ctr"/>
                      <a:r>
                        <a:rPr lang="uk-UA" sz="1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Arial"/>
                        </a:rPr>
                        <a:t>57</a:t>
                      </a:r>
                      <a:endParaRPr lang="en-US" sz="1800" b="0" i="0" u="none" strike="noStrike" cap="none" dirty="0">
                        <a:solidFill>
                          <a:schemeClr val="dk1"/>
                        </a:solidFill>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92,0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sym typeface="Arial"/>
                      </a:endParaRPr>
                    </a:p>
                  </a:txBody>
                  <a:tcPr/>
                </a:tc>
                <a:extLst>
                  <a:ext uri="{0D108BD9-81ED-4DB2-BD59-A6C34878D82A}">
                    <a16:rowId xmlns:a16="http://schemas.microsoft.com/office/drawing/2014/main" val="3124906413"/>
                  </a:ext>
                </a:extLst>
              </a:tr>
            </a:tbl>
          </a:graphicData>
        </a:graphic>
      </p:graphicFrame>
    </p:spTree>
    <p:extLst>
      <p:ext uri="{BB962C8B-B14F-4D97-AF65-F5344CB8AC3E}">
        <p14:creationId xmlns:p14="http://schemas.microsoft.com/office/powerpoint/2010/main" val="11893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pPr marL="508006" indent="-457206">
              <a:buAutoNum type="arabicParenR"/>
            </a:pPr>
            <a:r>
              <a:rPr lang="uk-UA" sz="3001" b="1" dirty="0" smtClean="0">
                <a:solidFill>
                  <a:schemeClr val="accent1">
                    <a:lumMod val="50000"/>
                  </a:schemeClr>
                </a:solidFill>
                <a:latin typeface="Times New Roman" panose="02020603050405020304" pitchFamily="18" charset="0"/>
                <a:ea typeface="Open Sans"/>
                <a:cs typeface="Times New Roman" panose="02020603050405020304" pitchFamily="18" charset="0"/>
              </a:rPr>
              <a:t>Середній показник успішного складання АМПС – знизився до 80%</a:t>
            </a:r>
          </a:p>
          <a:p>
            <a:pPr marL="508006" indent="-457206">
              <a:buAutoNum type="arabicParenR"/>
            </a:pPr>
            <a:r>
              <a:rPr lang="uk-UA" sz="3001" b="1" dirty="0" smtClean="0">
                <a:solidFill>
                  <a:schemeClr val="accent1">
                    <a:lumMod val="50000"/>
                  </a:schemeClr>
                </a:solidFill>
                <a:latin typeface="Times New Roman" panose="02020603050405020304" pitchFamily="18" charset="0"/>
                <a:ea typeface="Open Sans"/>
                <a:cs typeface="Times New Roman" panose="02020603050405020304" pitchFamily="18" charset="0"/>
              </a:rPr>
              <a:t>Середній показник успішного складання Крок 2 в Україні – 85%</a:t>
            </a:r>
          </a:p>
          <a:p>
            <a:pPr marL="508006" indent="-457206">
              <a:buFont typeface="Arial"/>
              <a:buAutoNum type="arabicParenR"/>
            </a:pPr>
            <a:r>
              <a:rPr lang="uk-UA" sz="3001" b="1" dirty="0" smtClean="0">
                <a:solidFill>
                  <a:schemeClr val="accent1">
                    <a:lumMod val="50000"/>
                  </a:schemeClr>
                </a:solidFill>
                <a:latin typeface="Times New Roman" panose="02020603050405020304" pitchFamily="18" charset="0"/>
                <a:ea typeface="Open Sans"/>
                <a:cs typeface="Times New Roman" panose="02020603050405020304" pitchFamily="18" charset="0"/>
              </a:rPr>
              <a:t> </a:t>
            </a:r>
            <a:r>
              <a:rPr lang="uk-UA" sz="3001" b="1" dirty="0">
                <a:solidFill>
                  <a:schemeClr val="accent1">
                    <a:lumMod val="50000"/>
                  </a:schemeClr>
                </a:solidFill>
                <a:latin typeface="Times New Roman" panose="02020603050405020304" pitchFamily="18" charset="0"/>
                <a:ea typeface="Open Sans"/>
                <a:cs typeface="Times New Roman" panose="02020603050405020304" pitchFamily="18" charset="0"/>
              </a:rPr>
              <a:t>Середній показник успішного складання Крок 2 </a:t>
            </a:r>
            <a:r>
              <a:rPr lang="uk-UA" sz="3001" b="1" dirty="0" smtClean="0">
                <a:solidFill>
                  <a:schemeClr val="accent1">
                    <a:lumMod val="50000"/>
                  </a:schemeClr>
                </a:solidFill>
                <a:latin typeface="Times New Roman" panose="02020603050405020304" pitchFamily="18" charset="0"/>
                <a:ea typeface="Open Sans"/>
                <a:cs typeface="Times New Roman" panose="02020603050405020304" pitchFamily="18" charset="0"/>
              </a:rPr>
              <a:t>за кордоном– 95%</a:t>
            </a:r>
          </a:p>
          <a:p>
            <a:pPr marL="508006" indent="-457206">
              <a:buAutoNum type="arabicParenR"/>
            </a:pPr>
            <a:r>
              <a:rPr lang="uk-UA" sz="3001" b="1" dirty="0">
                <a:solidFill>
                  <a:schemeClr val="accent1">
                    <a:lumMod val="50000"/>
                  </a:schemeClr>
                </a:solidFill>
                <a:latin typeface="Times New Roman" panose="02020603050405020304" pitchFamily="18" charset="0"/>
                <a:ea typeface="Open Sans"/>
                <a:cs typeface="Times New Roman" panose="02020603050405020304" pitchFamily="18" charset="0"/>
              </a:rPr>
              <a:t>Середній показник успішного складання Крок </a:t>
            </a:r>
            <a:r>
              <a:rPr lang="uk-UA" sz="3001" b="1" dirty="0" smtClean="0">
                <a:solidFill>
                  <a:schemeClr val="accent1">
                    <a:lumMod val="50000"/>
                  </a:schemeClr>
                </a:solidFill>
                <a:latin typeface="Times New Roman" panose="02020603050405020304" pitchFamily="18" charset="0"/>
                <a:ea typeface="Open Sans"/>
                <a:cs typeface="Times New Roman" panose="02020603050405020304" pitchFamily="18" charset="0"/>
              </a:rPr>
              <a:t>1 </a:t>
            </a:r>
            <a:r>
              <a:rPr lang="uk-UA" sz="3001" b="1" dirty="0">
                <a:solidFill>
                  <a:schemeClr val="accent1">
                    <a:lumMod val="50000"/>
                  </a:schemeClr>
                </a:solidFill>
                <a:latin typeface="Times New Roman" panose="02020603050405020304" pitchFamily="18" charset="0"/>
                <a:ea typeface="Open Sans"/>
                <a:cs typeface="Times New Roman" panose="02020603050405020304" pitchFamily="18" charset="0"/>
              </a:rPr>
              <a:t>в Україні – </a:t>
            </a:r>
            <a:r>
              <a:rPr lang="uk-UA" sz="3001" b="1" dirty="0" smtClean="0">
                <a:solidFill>
                  <a:schemeClr val="accent1">
                    <a:lumMod val="50000"/>
                  </a:schemeClr>
                </a:solidFill>
                <a:latin typeface="Times New Roman" panose="02020603050405020304" pitchFamily="18" charset="0"/>
                <a:ea typeface="Open Sans"/>
                <a:cs typeface="Times New Roman" panose="02020603050405020304" pitchFamily="18" charset="0"/>
              </a:rPr>
              <a:t>65%</a:t>
            </a:r>
            <a:endParaRPr lang="uk-UA" sz="3001" b="1" dirty="0">
              <a:solidFill>
                <a:schemeClr val="accent1">
                  <a:lumMod val="50000"/>
                </a:schemeClr>
              </a:solidFill>
              <a:latin typeface="Times New Roman" panose="02020603050405020304" pitchFamily="18" charset="0"/>
              <a:ea typeface="Open Sans"/>
              <a:cs typeface="Times New Roman" panose="02020603050405020304" pitchFamily="18" charset="0"/>
            </a:endParaRPr>
          </a:p>
          <a:p>
            <a:pPr marL="508006" indent="-457206">
              <a:buFont typeface="Arial"/>
              <a:buAutoNum type="arabicParenR"/>
            </a:pPr>
            <a:r>
              <a:rPr lang="uk-UA" sz="3001" b="1" dirty="0">
                <a:solidFill>
                  <a:schemeClr val="accent1">
                    <a:lumMod val="50000"/>
                  </a:schemeClr>
                </a:solidFill>
                <a:latin typeface="Times New Roman" panose="02020603050405020304" pitchFamily="18" charset="0"/>
                <a:ea typeface="Open Sans"/>
                <a:cs typeface="Times New Roman" panose="02020603050405020304" pitchFamily="18" charset="0"/>
              </a:rPr>
              <a:t> Середній показник успішного складання Крок </a:t>
            </a:r>
            <a:r>
              <a:rPr lang="uk-UA" sz="3001" b="1" dirty="0" smtClean="0">
                <a:solidFill>
                  <a:schemeClr val="accent1">
                    <a:lumMod val="50000"/>
                  </a:schemeClr>
                </a:solidFill>
                <a:latin typeface="Times New Roman" panose="02020603050405020304" pitchFamily="18" charset="0"/>
                <a:ea typeface="Open Sans"/>
                <a:cs typeface="Times New Roman" panose="02020603050405020304" pitchFamily="18" charset="0"/>
              </a:rPr>
              <a:t>1 </a:t>
            </a:r>
            <a:r>
              <a:rPr lang="uk-UA" sz="3001" b="1" dirty="0">
                <a:solidFill>
                  <a:schemeClr val="accent1">
                    <a:lumMod val="50000"/>
                  </a:schemeClr>
                </a:solidFill>
                <a:latin typeface="Times New Roman" panose="02020603050405020304" pitchFamily="18" charset="0"/>
                <a:ea typeface="Open Sans"/>
                <a:cs typeface="Times New Roman" panose="02020603050405020304" pitchFamily="18" charset="0"/>
              </a:rPr>
              <a:t>за кордоном– </a:t>
            </a:r>
            <a:r>
              <a:rPr lang="uk-UA" sz="3001" b="1" dirty="0" smtClean="0">
                <a:solidFill>
                  <a:schemeClr val="accent1">
                    <a:lumMod val="50000"/>
                  </a:schemeClr>
                </a:solidFill>
                <a:latin typeface="Times New Roman" panose="02020603050405020304" pitchFamily="18" charset="0"/>
                <a:ea typeface="Open Sans"/>
                <a:cs typeface="Times New Roman" panose="02020603050405020304" pitchFamily="18" charset="0"/>
              </a:rPr>
              <a:t>90%</a:t>
            </a:r>
            <a:endParaRPr lang="uk-UA" sz="3001" b="1" dirty="0">
              <a:solidFill>
                <a:schemeClr val="accent1">
                  <a:lumMod val="50000"/>
                </a:schemeClr>
              </a:solidFill>
              <a:latin typeface="Times New Roman" panose="02020603050405020304" pitchFamily="18" charset="0"/>
              <a:ea typeface="Open Sans"/>
              <a:cs typeface="Times New Roman" panose="02020603050405020304" pitchFamily="18" charset="0"/>
            </a:endParaRPr>
          </a:p>
        </p:txBody>
      </p:sp>
      <p:sp>
        <p:nvSpPr>
          <p:cNvPr id="5" name="Google Shape;89;p1"/>
          <p:cNvSpPr txBox="1">
            <a:spLocks/>
          </p:cNvSpPr>
          <p:nvPr/>
        </p:nvSpPr>
        <p:spPr>
          <a:xfrm>
            <a:off x="94528" y="332118"/>
            <a:ext cx="7942033"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uk-UA"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Загальна інформація</a:t>
            </a:r>
            <a:endPar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spTree>
    <p:extLst>
      <p:ext uri="{BB962C8B-B14F-4D97-AF65-F5344CB8AC3E}">
        <p14:creationId xmlns:p14="http://schemas.microsoft.com/office/powerpoint/2010/main" val="468474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r>
              <a:rPr lang="ru-RU" sz="2200" b="1" dirty="0" smtClean="0">
                <a:latin typeface="Times New Roman" panose="02020603050405020304" pitchFamily="18" charset="0"/>
                <a:cs typeface="Times New Roman" panose="02020603050405020304" pitchFamily="18" charset="0"/>
              </a:rPr>
              <a:t>ІТ-</a:t>
            </a:r>
            <a:r>
              <a:rPr lang="ru-RU" sz="2200" b="1" dirty="0" err="1" smtClean="0">
                <a:latin typeface="Times New Roman" panose="02020603050405020304" pitchFamily="18" charset="0"/>
                <a:cs typeface="Times New Roman" panose="02020603050405020304" pitchFamily="18" charset="0"/>
              </a:rPr>
              <a:t>відділ</a:t>
            </a:r>
            <a:r>
              <a:rPr lang="ru-RU" sz="2200" b="1"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a:t>
            </a:r>
            <a:r>
              <a:rPr lang="ru-RU" sz="2200" b="1" dirty="0" err="1">
                <a:latin typeface="Times New Roman" panose="02020603050405020304" pitchFamily="18" charset="0"/>
                <a:cs typeface="Times New Roman" panose="02020603050405020304" pitchFamily="18" charset="0"/>
              </a:rPr>
              <a:t>Олександр</a:t>
            </a:r>
            <a:r>
              <a:rPr lang="ru-RU" sz="2200" b="1" dirty="0">
                <a:latin typeface="Times New Roman" panose="02020603050405020304" pitchFamily="18" charset="0"/>
                <a:cs typeface="Times New Roman" panose="02020603050405020304" pitchFamily="18" charset="0"/>
              </a:rPr>
              <a:t> ПЕТРУНЬОК):</a:t>
            </a:r>
            <a:endParaRPr lang="en-US" sz="2200" b="1" dirty="0" smtClean="0">
              <a:latin typeface="Times New Roman" panose="02020603050405020304" pitchFamily="18" charset="0"/>
              <a:cs typeface="Times New Roman" panose="02020603050405020304" pitchFamily="18" charset="0"/>
            </a:endParaRPr>
          </a:p>
          <a:p>
            <a:pPr algn="l"/>
            <a:r>
              <a:rPr lang="uk-UA" sz="2200" dirty="0" smtClean="0">
                <a:latin typeface="Times New Roman" panose="02020603050405020304" pitchFamily="18" charset="0"/>
                <a:cs typeface="Times New Roman" panose="02020603050405020304" pitchFamily="18" charset="0"/>
              </a:rPr>
              <a:t>1.1</a:t>
            </a:r>
            <a:r>
              <a:rPr lang="uk-UA" sz="2200" dirty="0">
                <a:latin typeface="Times New Roman" panose="02020603050405020304" pitchFamily="18" charset="0"/>
                <a:cs typeface="Times New Roman" panose="02020603050405020304" pitchFamily="18" charset="0"/>
              </a:rPr>
              <a:t>. Створити навчальний модуль платформи </a:t>
            </a:r>
            <a:r>
              <a:rPr lang="en-US" sz="2200" dirty="0" err="1">
                <a:latin typeface="Times New Roman" panose="02020603050405020304" pitchFamily="18" charset="0"/>
                <a:cs typeface="Times New Roman" panose="02020603050405020304" pitchFamily="18" charset="0"/>
              </a:rPr>
              <a:t>PrExam</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та підготувати його до завантаження відповідними навчальними матеріалами.</a:t>
            </a:r>
            <a:endParaRPr lang="en-US" sz="2200" dirty="0">
              <a:latin typeface="Times New Roman" panose="02020603050405020304" pitchFamily="18" charset="0"/>
              <a:cs typeface="Times New Roman" panose="02020603050405020304" pitchFamily="18" charset="0"/>
            </a:endParaRPr>
          </a:p>
          <a:p>
            <a:pPr algn="r"/>
            <a:r>
              <a:rPr lang="uk-UA" sz="2200" b="1" dirty="0">
                <a:latin typeface="Times New Roman" panose="02020603050405020304" pitchFamily="18" charset="0"/>
                <a:cs typeface="Times New Roman" panose="02020603050405020304" pitchFamily="18" charset="0"/>
              </a:rPr>
              <a:t>Строк виконання: 01 лютого 2025 року.</a:t>
            </a:r>
            <a:endParaRPr lang="en-US" sz="2200" b="1" dirty="0">
              <a:latin typeface="Times New Roman" panose="02020603050405020304" pitchFamily="18" charset="0"/>
              <a:cs typeface="Times New Roman" panose="02020603050405020304" pitchFamily="18" charset="0"/>
            </a:endParaRPr>
          </a:p>
          <a:p>
            <a:pPr algn="l"/>
            <a:r>
              <a:rPr lang="uk-UA" sz="2200" dirty="0">
                <a:latin typeface="Times New Roman" panose="02020603050405020304" pitchFamily="18" charset="0"/>
                <a:cs typeface="Times New Roman" panose="02020603050405020304" pitchFamily="18" charset="0"/>
              </a:rPr>
              <a:t>1.2 Створити технічну можливість формування екзаменаційного буклету з окремих освітніх компонентів. </a:t>
            </a:r>
            <a:endParaRPr lang="en-US" sz="2200" dirty="0">
              <a:latin typeface="Times New Roman" panose="02020603050405020304" pitchFamily="18" charset="0"/>
              <a:cs typeface="Times New Roman" panose="02020603050405020304" pitchFamily="18" charset="0"/>
            </a:endParaRPr>
          </a:p>
          <a:p>
            <a:pPr algn="r"/>
            <a:r>
              <a:rPr lang="uk-UA" sz="2200" b="1" dirty="0">
                <a:latin typeface="Times New Roman" panose="02020603050405020304" pitchFamily="18" charset="0"/>
                <a:cs typeface="Times New Roman" panose="02020603050405020304" pitchFamily="18" charset="0"/>
              </a:rPr>
              <a:t>Строк виконання: 01 лютого 2025 року.</a:t>
            </a:r>
            <a:endParaRPr lang="en-US" sz="2200" b="1" dirty="0">
              <a:latin typeface="Times New Roman" panose="02020603050405020304" pitchFamily="18" charset="0"/>
              <a:cs typeface="Times New Roman" panose="02020603050405020304" pitchFamily="18" charset="0"/>
            </a:endParaRPr>
          </a:p>
          <a:p>
            <a:pPr algn="l"/>
            <a:r>
              <a:rPr lang="uk-UA" sz="2200" dirty="0">
                <a:latin typeface="Times New Roman" panose="02020603050405020304" pitchFamily="18" charset="0"/>
                <a:cs typeface="Times New Roman" panose="02020603050405020304" pitchFamily="18" charset="0"/>
              </a:rPr>
              <a:t>1.3. Забезпечити технічне завантаження матеріалів кафедр на навчальний модуль платформи </a:t>
            </a:r>
            <a:r>
              <a:rPr lang="en-US" sz="2200" dirty="0" err="1">
                <a:latin typeface="Times New Roman" panose="02020603050405020304" pitchFamily="18" charset="0"/>
                <a:cs typeface="Times New Roman" panose="02020603050405020304" pitchFamily="18" charset="0"/>
              </a:rPr>
              <a:t>PrExam</a:t>
            </a:r>
            <a:r>
              <a:rPr lang="uk-UA"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r"/>
            <a:r>
              <a:rPr lang="uk-UA" sz="2200" b="1" dirty="0">
                <a:latin typeface="Times New Roman" panose="02020603050405020304" pitchFamily="18" charset="0"/>
                <a:cs typeface="Times New Roman" panose="02020603050405020304" pitchFamily="18" charset="0"/>
              </a:rPr>
              <a:t>Строк виконання: 01 травня 2025 року.</a:t>
            </a:r>
            <a:endParaRPr lang="en-US" sz="2200" b="1" dirty="0">
              <a:latin typeface="Times New Roman" panose="02020603050405020304" pitchFamily="18" charset="0"/>
              <a:cs typeface="Times New Roman" panose="02020603050405020304" pitchFamily="18" charset="0"/>
            </a:endParaRPr>
          </a:p>
          <a:p>
            <a:pPr algn="l"/>
            <a:r>
              <a:rPr lang="uk-UA" sz="2200" dirty="0">
                <a:latin typeface="Times New Roman" panose="02020603050405020304" pitchFamily="18" charset="0"/>
                <a:cs typeface="Times New Roman" panose="02020603050405020304" pitchFamily="18" charset="0"/>
              </a:rPr>
              <a:t>1.4. Оновити сторінку тестового завдання, з додаванням можливості синхронного перекладу тестових завдань англійською мовою, завантаження медіа-файлів, посилань на навчальні ресурси, аналітики результатів тестування здобувачів освіти.</a:t>
            </a:r>
            <a:endParaRPr lang="en-US" sz="2200" dirty="0">
              <a:latin typeface="Times New Roman" panose="02020603050405020304" pitchFamily="18" charset="0"/>
              <a:cs typeface="Times New Roman" panose="02020603050405020304" pitchFamily="18" charset="0"/>
            </a:endParaRPr>
          </a:p>
          <a:p>
            <a:pPr algn="r"/>
            <a:r>
              <a:rPr lang="uk-UA" sz="2200" b="1" dirty="0">
                <a:latin typeface="Times New Roman" panose="02020603050405020304" pitchFamily="18" charset="0"/>
                <a:cs typeface="Times New Roman" panose="02020603050405020304" pitchFamily="18" charset="0"/>
              </a:rPr>
              <a:t>Строк виконання: 01 лютого 2025 року.</a:t>
            </a:r>
            <a:endParaRPr lang="en-US" sz="2200" b="1" dirty="0">
              <a:latin typeface="Times New Roman" panose="02020603050405020304" pitchFamily="18" charset="0"/>
              <a:cs typeface="Times New Roman" panose="02020603050405020304" pitchFamily="18" charset="0"/>
            </a:endParaRPr>
          </a:p>
        </p:txBody>
      </p:sp>
      <p:sp>
        <p:nvSpPr>
          <p:cNvPr id="5" name="Google Shape;89;p1"/>
          <p:cNvSpPr txBox="1">
            <a:spLocks/>
          </p:cNvSpPr>
          <p:nvPr/>
        </p:nvSpPr>
        <p:spPr>
          <a:xfrm>
            <a:off x="94528" y="332118"/>
            <a:ext cx="7942033"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Удосконалення</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платформи</a:t>
            </a:r>
            <a:r>
              <a:rPr lang="en-US"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en-US"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PrExam</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endPar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spTree>
    <p:extLst>
      <p:ext uri="{BB962C8B-B14F-4D97-AF65-F5344CB8AC3E}">
        <p14:creationId xmlns:p14="http://schemas.microsoft.com/office/powerpoint/2010/main" val="3110478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98714" y="598714"/>
            <a:ext cx="7826827" cy="1382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Текст запитання</a:t>
            </a:r>
            <a:endParaRPr lang="en-US"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98714" y="2090057"/>
            <a:ext cx="7826827" cy="555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Варіант відповіді №1 + пояснення значення</a:t>
            </a:r>
            <a:endParaRPr lang="en-US" sz="20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8713" y="2743199"/>
            <a:ext cx="7826827" cy="555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Варіант відповіді №2 </a:t>
            </a:r>
            <a:r>
              <a:rPr lang="uk-UA" sz="2000" dirty="0">
                <a:latin typeface="Times New Roman" panose="02020603050405020304" pitchFamily="18" charset="0"/>
                <a:cs typeface="Times New Roman" panose="02020603050405020304" pitchFamily="18" charset="0"/>
              </a:rPr>
              <a:t>+ пояснення </a:t>
            </a:r>
            <a:r>
              <a:rPr lang="uk-UA" sz="2000" dirty="0" smtClean="0">
                <a:latin typeface="Times New Roman" panose="02020603050405020304" pitchFamily="18" charset="0"/>
                <a:cs typeface="Times New Roman" panose="02020603050405020304" pitchFamily="18" charset="0"/>
              </a:rPr>
              <a:t>значення</a:t>
            </a:r>
            <a:endParaRPr lang="en-US" sz="20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98712" y="4027713"/>
            <a:ext cx="7826827" cy="555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Варіант відповіді №4 + </a:t>
            </a:r>
            <a:r>
              <a:rPr lang="uk-UA" sz="2000" dirty="0">
                <a:latin typeface="Times New Roman" panose="02020603050405020304" pitchFamily="18" charset="0"/>
                <a:cs typeface="Times New Roman" panose="02020603050405020304" pitchFamily="18" charset="0"/>
              </a:rPr>
              <a:t>пояснення </a:t>
            </a:r>
            <a:r>
              <a:rPr lang="uk-UA" sz="2000" dirty="0" smtClean="0">
                <a:latin typeface="Times New Roman" panose="02020603050405020304" pitchFamily="18" charset="0"/>
                <a:cs typeface="Times New Roman" panose="02020603050405020304" pitchFamily="18" charset="0"/>
              </a:rPr>
              <a:t>значення</a:t>
            </a:r>
            <a:endParaRPr lang="en-US" sz="20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98713" y="3385456"/>
            <a:ext cx="7826827" cy="555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Варіант відповіді №3 + </a:t>
            </a:r>
            <a:r>
              <a:rPr lang="uk-UA" sz="2000" dirty="0">
                <a:latin typeface="Times New Roman" panose="02020603050405020304" pitchFamily="18" charset="0"/>
                <a:cs typeface="Times New Roman" panose="02020603050405020304" pitchFamily="18" charset="0"/>
              </a:rPr>
              <a:t>пояснення </a:t>
            </a:r>
            <a:r>
              <a:rPr lang="uk-UA" sz="2000" dirty="0" smtClean="0">
                <a:latin typeface="Times New Roman" panose="02020603050405020304" pitchFamily="18" charset="0"/>
                <a:cs typeface="Times New Roman" panose="02020603050405020304" pitchFamily="18" charset="0"/>
              </a:rPr>
              <a:t>значення</a:t>
            </a:r>
            <a:endParaRPr lang="en-US" sz="20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598711" y="4669970"/>
            <a:ext cx="7826827" cy="555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Варіант відповіді №5 + </a:t>
            </a:r>
            <a:r>
              <a:rPr lang="uk-UA" sz="2000" dirty="0">
                <a:latin typeface="Times New Roman" panose="02020603050405020304" pitchFamily="18" charset="0"/>
                <a:cs typeface="Times New Roman" panose="02020603050405020304" pitchFamily="18" charset="0"/>
              </a:rPr>
              <a:t>пояснення </a:t>
            </a:r>
            <a:r>
              <a:rPr lang="uk-UA" sz="2000" dirty="0" smtClean="0">
                <a:latin typeface="Times New Roman" panose="02020603050405020304" pitchFamily="18" charset="0"/>
                <a:cs typeface="Times New Roman" panose="02020603050405020304" pitchFamily="18" charset="0"/>
              </a:rPr>
              <a:t>значення</a:t>
            </a:r>
            <a:endParaRPr lang="en-US" sz="20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598711" y="5676898"/>
            <a:ext cx="7826827" cy="555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Пояснення тесту та правильної відповіді</a:t>
            </a:r>
            <a:endParaRPr lang="en-US" sz="2000"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8904514" y="598714"/>
            <a:ext cx="3113310" cy="631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Відео (завантаження відео або посилання на сайт)</a:t>
            </a:r>
            <a:endParaRPr lang="en-US" sz="20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8904514" y="1349827"/>
            <a:ext cx="3113310" cy="8926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Картинка (завантаження картинки або посилання на сайт)</a:t>
            </a:r>
            <a:endParaRPr lang="en-US" sz="20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8904514" y="2362197"/>
            <a:ext cx="3113310" cy="8926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Посилання на підручник, статтю, сайт тощо</a:t>
            </a:r>
            <a:endParaRPr lang="en-US" sz="2000"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8904514" y="5339441"/>
            <a:ext cx="3113310" cy="8926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Кнопка запам’ятання цього питання</a:t>
            </a:r>
            <a:endParaRPr lang="en-US" sz="20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8904514" y="3777341"/>
            <a:ext cx="3113310" cy="8926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Кнопка синхронного перекладу</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757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pPr marL="50800" indent="0"/>
            <a:r>
              <a:rPr lang="uk-UA" b="1" dirty="0" smtClean="0">
                <a:latin typeface="Times New Roman" panose="02020603050405020304" pitchFamily="18" charset="0"/>
                <a:cs typeface="Times New Roman" panose="02020603050405020304" pitchFamily="18" charset="0"/>
              </a:rPr>
              <a:t>Завідувачам кафедр, на яких викладають освітні компоненти ЄДКІ Етап 1-2</a:t>
            </a:r>
            <a:endParaRPr lang="en-US" b="1"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2.1</a:t>
            </a:r>
            <a:r>
              <a:rPr lang="uk-UA" dirty="0">
                <a:latin typeface="Times New Roman" panose="02020603050405020304" pitchFamily="18" charset="0"/>
                <a:cs typeface="Times New Roman" panose="02020603050405020304" pitchFamily="18" charset="0"/>
              </a:rPr>
              <a:t>. Забезпечити на кожному практичному занятті, відповідно до теми, розгляд тестових завдань з буклетів ЦЕНТРУ ТЕСТУВАННЯ (ЦТ) та їх теоретичне </a:t>
            </a:r>
            <a:r>
              <a:rPr lang="uk-UA" dirty="0" err="1">
                <a:latin typeface="Times New Roman" panose="02020603050405020304" pitchFamily="18" charset="0"/>
                <a:cs typeface="Times New Roman" panose="02020603050405020304" pitchFamily="18" charset="0"/>
              </a:rPr>
              <a:t>обгрунтування</a:t>
            </a:r>
            <a:r>
              <a:rPr lang="uk-U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r"/>
            <a:r>
              <a:rPr lang="uk-UA" b="1" dirty="0">
                <a:latin typeface="Times New Roman" panose="02020603050405020304" pitchFamily="18" charset="0"/>
                <a:cs typeface="Times New Roman" panose="02020603050405020304" pitchFamily="18" charset="0"/>
              </a:rPr>
              <a:t>Строк виконання: Впродовж вивчення освітнього компонента.</a:t>
            </a:r>
            <a:endParaRPr lang="en-US" b="1" dirty="0">
              <a:latin typeface="Times New Roman" panose="02020603050405020304" pitchFamily="18" charset="0"/>
              <a:cs typeface="Times New Roman" panose="02020603050405020304" pitchFamily="18" charset="0"/>
            </a:endParaRPr>
          </a:p>
          <a:p>
            <a:pPr algn="l"/>
            <a:r>
              <a:rPr lang="uk-UA" dirty="0">
                <a:latin typeface="Times New Roman" panose="02020603050405020304" pitchFamily="18" charset="0"/>
                <a:cs typeface="Times New Roman" panose="02020603050405020304" pitchFamily="18" charset="0"/>
              </a:rPr>
              <a:t>2.1.2. Проведення екзаменаційного тестування (як складової підсумкової форми контролю) на платформі </a:t>
            </a:r>
            <a:r>
              <a:rPr lang="en-US" dirty="0" err="1">
                <a:latin typeface="Times New Roman" panose="02020603050405020304" pitchFamily="18" charset="0"/>
                <a:cs typeface="Times New Roman" panose="02020603050405020304" pitchFamily="18" charset="0"/>
              </a:rPr>
              <a:t>PrExam</a:t>
            </a:r>
            <a:r>
              <a:rPr lang="uk-UA" dirty="0">
                <a:latin typeface="Times New Roman" panose="02020603050405020304" pitchFamily="18" charset="0"/>
                <a:cs typeface="Times New Roman" panose="02020603050405020304" pitchFamily="18" charset="0"/>
              </a:rPr>
              <a:t> з </a:t>
            </a:r>
            <a:r>
              <a:rPr lang="uk-UA" dirty="0" err="1">
                <a:latin typeface="Times New Roman" panose="02020603050405020304" pitchFamily="18" charset="0"/>
                <a:cs typeface="Times New Roman" panose="02020603050405020304" pitchFamily="18" charset="0"/>
              </a:rPr>
              <a:t>обовʼязковим</a:t>
            </a:r>
            <a:r>
              <a:rPr lang="uk-UA" dirty="0">
                <a:latin typeface="Times New Roman" panose="02020603050405020304" pitchFamily="18" charset="0"/>
                <a:cs typeface="Times New Roman" panose="02020603050405020304" pitchFamily="18" charset="0"/>
              </a:rPr>
              <a:t> використанням тестів ЦТ.</a:t>
            </a:r>
            <a:endParaRPr lang="en-US" dirty="0">
              <a:latin typeface="Times New Roman" panose="02020603050405020304" pitchFamily="18" charset="0"/>
              <a:cs typeface="Times New Roman" panose="02020603050405020304" pitchFamily="18" charset="0"/>
            </a:endParaRPr>
          </a:p>
          <a:p>
            <a:pPr algn="r"/>
            <a:r>
              <a:rPr lang="uk-UA" b="1" dirty="0">
                <a:latin typeface="Times New Roman" panose="02020603050405020304" pitchFamily="18" charset="0"/>
                <a:cs typeface="Times New Roman" panose="02020603050405020304" pitchFamily="18" charset="0"/>
              </a:rPr>
              <a:t>Строк виконання: відповідно до графіку екзаменаційної сесії.</a:t>
            </a:r>
            <a:endParaRPr lang="en-US" b="1" dirty="0">
              <a:latin typeface="Times New Roman" panose="02020603050405020304" pitchFamily="18" charset="0"/>
              <a:cs typeface="Times New Roman" panose="02020603050405020304" pitchFamily="18" charset="0"/>
            </a:endParaRPr>
          </a:p>
          <a:p>
            <a:pPr algn="l"/>
            <a:r>
              <a:rPr lang="uk-UA" dirty="0">
                <a:latin typeface="Times New Roman" panose="02020603050405020304" pitchFamily="18" charset="0"/>
                <a:cs typeface="Times New Roman" panose="02020603050405020304" pitchFamily="18" charset="0"/>
              </a:rPr>
              <a:t>2.1.3. Провести розподіл бази тестових завдань з буклетів ЦТ (2020-2024 років) з освітнього компонента по темам практичних занять відповідно до </a:t>
            </a:r>
            <a:r>
              <a:rPr lang="uk-UA" dirty="0" err="1">
                <a:latin typeface="Times New Roman" panose="02020603050405020304" pitchFamily="18" charset="0"/>
                <a:cs typeface="Times New Roman" panose="02020603050405020304" pitchFamily="18" charset="0"/>
              </a:rPr>
              <a:t>курикулуму</a:t>
            </a:r>
            <a:r>
              <a:rPr lang="uk-U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r"/>
            <a:r>
              <a:rPr lang="uk-UA" b="1" dirty="0">
                <a:latin typeface="Times New Roman" panose="02020603050405020304" pitchFamily="18" charset="0"/>
                <a:cs typeface="Times New Roman" panose="02020603050405020304" pitchFamily="18" charset="0"/>
              </a:rPr>
              <a:t>Строк виконання: 15 січня 2025 року.</a:t>
            </a:r>
            <a:endParaRPr lang="en-US" b="1"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2.1.4. Проведення іспитів після завершення повторного вивчення освітніх компонентів у групах, які сформовані з здобувачів освіти, які двічі не склали ЄДКІ Етап 1.</a:t>
            </a:r>
            <a:endParaRPr lang="en-US" dirty="0">
              <a:latin typeface="Times New Roman" panose="02020603050405020304" pitchFamily="18" charset="0"/>
              <a:cs typeface="Times New Roman" panose="02020603050405020304" pitchFamily="18" charset="0"/>
            </a:endParaRPr>
          </a:p>
          <a:p>
            <a:pPr algn="r"/>
            <a:r>
              <a:rPr lang="uk-UA" b="1" dirty="0">
                <a:latin typeface="Times New Roman" panose="02020603050405020304" pitchFamily="18" charset="0"/>
                <a:cs typeface="Times New Roman" panose="02020603050405020304" pitchFamily="18" charset="0"/>
              </a:rPr>
              <a:t>Строк виконання: після завершення вивчення освітнього компонента.</a:t>
            </a:r>
            <a:endParaRPr lang="en-US" b="1" dirty="0">
              <a:latin typeface="Times New Roman" panose="02020603050405020304" pitchFamily="18" charset="0"/>
              <a:cs typeface="Times New Roman" panose="02020603050405020304" pitchFamily="18" charset="0"/>
            </a:endParaRPr>
          </a:p>
          <a:p>
            <a:pPr algn="r"/>
            <a:r>
              <a:rPr lang="uk-UA" sz="1800" b="1" dirty="0" smtClean="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a:p>
            <a:pPr algn="r"/>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p:txBody>
      </p:sp>
      <p:sp>
        <p:nvSpPr>
          <p:cNvPr id="5" name="Google Shape;89;p1"/>
          <p:cNvSpPr txBox="1">
            <a:spLocks/>
          </p:cNvSpPr>
          <p:nvPr/>
        </p:nvSpPr>
        <p:spPr>
          <a:xfrm>
            <a:off x="138896" y="290192"/>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Організація</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освітнього</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процесу</a:t>
            </a:r>
            <a:endPar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spTree>
    <p:extLst>
      <p:ext uri="{BB962C8B-B14F-4D97-AF65-F5344CB8AC3E}">
        <p14:creationId xmlns:p14="http://schemas.microsoft.com/office/powerpoint/2010/main" val="2494740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pPr marL="50800" indent="0"/>
            <a:r>
              <a:rPr lang="uk-UA" b="1" dirty="0" smtClean="0">
                <a:latin typeface="Times New Roman" panose="02020603050405020304" pitchFamily="18" charset="0"/>
                <a:cs typeface="Times New Roman" panose="02020603050405020304" pitchFamily="18" charset="0"/>
              </a:rPr>
              <a:t>Завідувачам </a:t>
            </a:r>
            <a:r>
              <a:rPr lang="uk-UA" b="1" dirty="0">
                <a:latin typeface="Times New Roman" panose="02020603050405020304" pitchFamily="18" charset="0"/>
                <a:cs typeface="Times New Roman" panose="02020603050405020304" pitchFamily="18" charset="0"/>
              </a:rPr>
              <a:t>кафедр, на яких викладають освітні компоненти ЄДКІ Етап </a:t>
            </a:r>
            <a:r>
              <a:rPr lang="uk-UA" b="1" dirty="0" smtClean="0">
                <a:latin typeface="Times New Roman" panose="02020603050405020304" pitchFamily="18" charset="0"/>
                <a:cs typeface="Times New Roman" panose="02020603050405020304" pitchFamily="18" charset="0"/>
              </a:rPr>
              <a:t>1-2</a:t>
            </a:r>
            <a:r>
              <a:rPr lang="uk-UA" sz="1800" b="1" dirty="0" smtClean="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a:p>
            <a:pPr algn="l"/>
            <a:r>
              <a:rPr lang="uk-UA" dirty="0">
                <a:latin typeface="Times New Roman" panose="02020603050405020304" pitchFamily="18" charset="0"/>
                <a:cs typeface="Times New Roman" panose="02020603050405020304" pitchFamily="18" charset="0"/>
              </a:rPr>
              <a:t>2.1.</a:t>
            </a:r>
            <a:r>
              <a:rPr lang="en-US" dirty="0">
                <a:latin typeface="Times New Roman" panose="02020603050405020304" pitchFamily="18" charset="0"/>
                <a:cs typeface="Times New Roman" panose="02020603050405020304" pitchFamily="18" charset="0"/>
              </a:rPr>
              <a:t>5</a:t>
            </a:r>
            <a:r>
              <a:rPr lang="uk-UA" dirty="0">
                <a:latin typeface="Times New Roman" panose="02020603050405020304" pitchFamily="18" charset="0"/>
                <a:cs typeface="Times New Roman" panose="02020603050405020304" pitchFamily="18" charset="0"/>
              </a:rPr>
              <a:t>. Створити матеріали для підготовки до ЄДКІ з метою їх подальшого розміщення на навчальному модулі платформи </a:t>
            </a:r>
            <a:r>
              <a:rPr lang="en-US" dirty="0" err="1">
                <a:latin typeface="Times New Roman" panose="02020603050405020304" pitchFamily="18" charset="0"/>
                <a:cs typeface="Times New Roman" panose="02020603050405020304" pitchFamily="18" charset="0"/>
              </a:rPr>
              <a:t>PrExam</a:t>
            </a:r>
            <a:r>
              <a:rPr lang="uk-U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lgn="l"/>
            <a:r>
              <a:rPr lang="en-US"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Структурувати тестові завдання ЦТ (з буклетів 2020-2024 </a:t>
            </a:r>
            <a:r>
              <a:rPr lang="uk-UA" dirty="0" err="1">
                <a:latin typeface="Times New Roman" panose="02020603050405020304" pitchFamily="18" charset="0"/>
                <a:cs typeface="Times New Roman" panose="02020603050405020304" pitchFamily="18" charset="0"/>
              </a:rPr>
              <a:t>н.р</a:t>
            </a:r>
            <a:r>
              <a:rPr lang="uk-UA" dirty="0">
                <a:latin typeface="Times New Roman" panose="02020603050405020304" pitchFamily="18" charset="0"/>
                <a:cs typeface="Times New Roman" panose="02020603050405020304" pitchFamily="18" charset="0"/>
              </a:rPr>
              <a:t>.) з освітнього компонента по тематичним блокам (модулям). </a:t>
            </a:r>
            <a:endParaRPr lang="en-US" dirty="0">
              <a:latin typeface="Times New Roman" panose="02020603050405020304" pitchFamily="18" charset="0"/>
              <a:cs typeface="Times New Roman" panose="02020603050405020304" pitchFamily="18" charset="0"/>
            </a:endParaRPr>
          </a:p>
          <a:p>
            <a:pPr lvl="0" algn="l"/>
            <a:r>
              <a:rPr lang="en-US"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Підготувати теоретичне </a:t>
            </a:r>
            <a:r>
              <a:rPr lang="uk-UA" dirty="0" err="1">
                <a:latin typeface="Times New Roman" panose="02020603050405020304" pitchFamily="18" charset="0"/>
                <a:cs typeface="Times New Roman" panose="02020603050405020304" pitchFamily="18" charset="0"/>
              </a:rPr>
              <a:t>обгрунтування</a:t>
            </a:r>
            <a:r>
              <a:rPr lang="uk-UA" dirty="0">
                <a:latin typeface="Times New Roman" panose="02020603050405020304" pitchFamily="18" charset="0"/>
                <a:cs typeface="Times New Roman" panose="02020603050405020304" pitchFamily="18" charset="0"/>
              </a:rPr>
              <a:t> правильних відповідей на тестові завдання тематичного блоку (модуля) у вигляді лекції з презентацією у </a:t>
            </a:r>
            <a:r>
              <a:rPr lang="en-US" dirty="0">
                <a:latin typeface="Times New Roman" panose="02020603050405020304" pitchFamily="18" charset="0"/>
                <a:cs typeface="Times New Roman" panose="02020603050405020304" pitchFamily="18" charset="0"/>
              </a:rPr>
              <a:t>PowerPoint</a:t>
            </a:r>
            <a:r>
              <a:rPr lang="uk-U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lgn="l"/>
            <a:r>
              <a:rPr lang="en-US"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Завантажити навчальні матеріали на навчальний модуль платформи </a:t>
            </a:r>
            <a:r>
              <a:rPr lang="en-US" dirty="0" err="1">
                <a:latin typeface="Times New Roman" panose="02020603050405020304" pitchFamily="18" charset="0"/>
                <a:cs typeface="Times New Roman" panose="02020603050405020304" pitchFamily="18" charset="0"/>
              </a:rPr>
              <a:t>PrExam</a:t>
            </a:r>
            <a:endParaRPr lang="en-US" dirty="0">
              <a:latin typeface="Times New Roman" panose="02020603050405020304" pitchFamily="18" charset="0"/>
              <a:cs typeface="Times New Roman" panose="02020603050405020304" pitchFamily="18" charset="0"/>
            </a:endParaRPr>
          </a:p>
          <a:p>
            <a:pPr algn="r"/>
            <a:r>
              <a:rPr lang="uk-UA" b="1" dirty="0">
                <a:latin typeface="Times New Roman" panose="02020603050405020304" pitchFamily="18" charset="0"/>
                <a:cs typeface="Times New Roman" panose="02020603050405020304" pitchFamily="18" charset="0"/>
              </a:rPr>
              <a:t>Строк виконання: 01 травня 2025 року.</a:t>
            </a:r>
            <a:endParaRPr lang="en-US" b="1" dirty="0">
              <a:latin typeface="Times New Roman" panose="02020603050405020304" pitchFamily="18" charset="0"/>
              <a:cs typeface="Times New Roman" panose="02020603050405020304" pitchFamily="18" charset="0"/>
            </a:endParaRPr>
          </a:p>
          <a:p>
            <a:pPr algn="l"/>
            <a:r>
              <a:rPr lang="uk-UA" dirty="0" smtClean="0">
                <a:latin typeface="Times New Roman" panose="02020603050405020304" pitchFamily="18" charset="0"/>
                <a:cs typeface="Times New Roman" panose="02020603050405020304" pitchFamily="18" charset="0"/>
              </a:rPr>
              <a:t>2.1.</a:t>
            </a:r>
            <a:r>
              <a:rPr lang="en-US" dirty="0" smtClean="0">
                <a:latin typeface="Times New Roman" panose="02020603050405020304" pitchFamily="18" charset="0"/>
                <a:cs typeface="Times New Roman" panose="02020603050405020304" pitchFamily="18" charset="0"/>
              </a:rPr>
              <a:t>6</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Завідувачу кафедри соціально-гуманітарних дисциплін (</a:t>
            </a:r>
            <a:r>
              <a:rPr lang="uk-UA" b="1" dirty="0">
                <a:latin typeface="Times New Roman" panose="02020603050405020304" pitchFamily="18" charset="0"/>
                <a:cs typeface="Times New Roman" panose="02020603050405020304" pitchFamily="18" charset="0"/>
              </a:rPr>
              <a:t>Ірина ФІЛАТЕНКО</a:t>
            </a:r>
            <a:r>
              <a:rPr lang="uk-UA" dirty="0">
                <a:latin typeface="Times New Roman" panose="02020603050405020304" pitchFamily="18" charset="0"/>
                <a:cs typeface="Times New Roman" panose="02020603050405020304" pitchFamily="18" charset="0"/>
              </a:rPr>
              <a:t>) адаптувати </a:t>
            </a:r>
            <a:r>
              <a:rPr lang="uk-UA" dirty="0" err="1">
                <a:latin typeface="Times New Roman" panose="02020603050405020304" pitchFamily="18" charset="0"/>
                <a:cs typeface="Times New Roman" panose="02020603050405020304" pitchFamily="18" charset="0"/>
              </a:rPr>
              <a:t>силабуси</a:t>
            </a:r>
            <a:r>
              <a:rPr lang="uk-UA" dirty="0">
                <a:latin typeface="Times New Roman" panose="02020603050405020304" pitchFamily="18" charset="0"/>
                <a:cs typeface="Times New Roman" panose="02020603050405020304" pitchFamily="18" charset="0"/>
              </a:rPr>
              <a:t> та </a:t>
            </a:r>
            <a:r>
              <a:rPr lang="uk-UA" dirty="0" err="1">
                <a:latin typeface="Times New Roman" panose="02020603050405020304" pitchFamily="18" charset="0"/>
                <a:cs typeface="Times New Roman" panose="02020603050405020304" pitchFamily="18" charset="0"/>
              </a:rPr>
              <a:t>курикулуми</a:t>
            </a:r>
            <a:r>
              <a:rPr lang="uk-UA" dirty="0">
                <a:latin typeface="Times New Roman" panose="02020603050405020304" pitchFamily="18" charset="0"/>
                <a:cs typeface="Times New Roman" panose="02020603050405020304" pitchFamily="18" charset="0"/>
              </a:rPr>
              <a:t> освітнього компонента «Іноземна мова» та «Іноземна мова за професійним спрямуванням» для підготовки здобувачів освіти до складання ЄДКІ Етап 1 «АМПС» відповідно до структури іспиту, визначеної ЦТ.</a:t>
            </a:r>
            <a:endParaRPr lang="en-US" dirty="0">
              <a:latin typeface="Times New Roman" panose="02020603050405020304" pitchFamily="18" charset="0"/>
              <a:cs typeface="Times New Roman" panose="02020603050405020304" pitchFamily="18" charset="0"/>
            </a:endParaRPr>
          </a:p>
          <a:p>
            <a:pPr algn="r"/>
            <a:r>
              <a:rPr lang="uk-UA" b="1" dirty="0">
                <a:latin typeface="Times New Roman" panose="02020603050405020304" pitchFamily="18" charset="0"/>
                <a:cs typeface="Times New Roman" panose="02020603050405020304" pitchFamily="18" charset="0"/>
              </a:rPr>
              <a:t>Строк виконання: 01 лютого 2025 року.</a:t>
            </a:r>
            <a:endParaRPr lang="en-US" b="1" dirty="0">
              <a:latin typeface="Times New Roman" panose="02020603050405020304" pitchFamily="18" charset="0"/>
              <a:cs typeface="Times New Roman" panose="02020603050405020304" pitchFamily="18" charset="0"/>
            </a:endParaRPr>
          </a:p>
          <a:p>
            <a:pPr algn="r"/>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p:txBody>
      </p:sp>
      <p:sp>
        <p:nvSpPr>
          <p:cNvPr id="5" name="Google Shape;89;p1"/>
          <p:cNvSpPr txBox="1">
            <a:spLocks/>
          </p:cNvSpPr>
          <p:nvPr/>
        </p:nvSpPr>
        <p:spPr>
          <a:xfrm>
            <a:off x="138896" y="290192"/>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Організація</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освітнього</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процесу</a:t>
            </a:r>
            <a:endPar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spTree>
    <p:extLst>
      <p:ext uri="{BB962C8B-B14F-4D97-AF65-F5344CB8AC3E}">
        <p14:creationId xmlns:p14="http://schemas.microsoft.com/office/powerpoint/2010/main" val="3795011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r>
              <a:rPr lang="uk-UA" sz="2000" b="1" dirty="0">
                <a:latin typeface="Times New Roman" panose="02020603050405020304" pitchFamily="18" charset="0"/>
                <a:cs typeface="Times New Roman" panose="02020603050405020304" pitchFamily="18" charset="0"/>
              </a:rPr>
              <a:t>2.2. Деканам студентських факультетів (Катерина АНЗІНА, Костянтин КАЧАН, Таміла ПОЛЕСОВА, Ірина ТИМЧЕНКО):</a:t>
            </a:r>
            <a:endParaRPr lang="en-US" sz="2000" b="1"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l"/>
            <a:r>
              <a:rPr lang="uk-UA" sz="2000" dirty="0">
                <a:latin typeface="Times New Roman" panose="02020603050405020304" pitchFamily="18" charset="0"/>
                <a:cs typeface="Times New Roman" panose="02020603050405020304" pitchFamily="18" charset="0"/>
              </a:rPr>
              <a:t>2.2.1. Проведення один раз на місяць зрізів знань по пройденим темам освітнього компоненту на платформі </a:t>
            </a:r>
            <a:r>
              <a:rPr lang="en-US" sz="2000" dirty="0" err="1">
                <a:latin typeface="Times New Roman" panose="02020603050405020304" pitchFamily="18" charset="0"/>
                <a:cs typeface="Times New Roman" panose="02020603050405020304" pitchFamily="18" charset="0"/>
              </a:rPr>
              <a:t>PrExam</a:t>
            </a:r>
            <a:r>
              <a:rPr lang="uk-UA"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r"/>
            <a:r>
              <a:rPr lang="uk-UA" sz="2000" b="1" dirty="0">
                <a:latin typeface="Times New Roman" panose="02020603050405020304" pitchFamily="18" charset="0"/>
                <a:cs typeface="Times New Roman" panose="02020603050405020304" pitchFamily="18" charset="0"/>
              </a:rPr>
              <a:t>Строк виконання: </a:t>
            </a:r>
            <a:r>
              <a:rPr lang="uk-UA" sz="2000" b="1" dirty="0" smtClean="0">
                <a:latin typeface="Times New Roman" panose="02020603050405020304" pitchFamily="18" charset="0"/>
                <a:cs typeface="Times New Roman" panose="02020603050405020304" pitchFamily="18" charset="0"/>
              </a:rPr>
              <a:t>останній тиждень місяця</a:t>
            </a:r>
            <a:r>
              <a:rPr lang="en-US" sz="2000" b="1" dirty="0" smtClean="0">
                <a:latin typeface="Times New Roman" panose="02020603050405020304" pitchFamily="18" charset="0"/>
                <a:cs typeface="Times New Roman" panose="02020603050405020304" pitchFamily="18" charset="0"/>
              </a:rPr>
              <a:t>.</a:t>
            </a:r>
          </a:p>
          <a:p>
            <a:pPr algn="l"/>
            <a:r>
              <a:rPr lang="uk-UA" sz="2000" dirty="0" smtClean="0">
                <a:latin typeface="Times New Roman" panose="02020603050405020304" pitchFamily="18" charset="0"/>
                <a:cs typeface="Times New Roman" panose="02020603050405020304" pitchFamily="18" charset="0"/>
              </a:rPr>
              <a:t>2.2.2</a:t>
            </a:r>
            <a:r>
              <a:rPr lang="uk-UA" sz="2000" dirty="0">
                <a:latin typeface="Times New Roman" panose="02020603050405020304" pitchFamily="18" charset="0"/>
                <a:cs typeface="Times New Roman" panose="02020603050405020304" pitchFamily="18" charset="0"/>
              </a:rPr>
              <a:t>. Проводити «паперове» </a:t>
            </a:r>
            <a:r>
              <a:rPr lang="uk-UA" sz="2000" dirty="0" err="1">
                <a:latin typeface="Times New Roman" panose="02020603050405020304" pitchFamily="18" charset="0"/>
                <a:cs typeface="Times New Roman" panose="02020603050405020304" pitchFamily="18" charset="0"/>
              </a:rPr>
              <a:t>претестування</a:t>
            </a:r>
            <a:r>
              <a:rPr lang="uk-UA" sz="2000" dirty="0">
                <a:latin typeface="Times New Roman" panose="02020603050405020304" pitchFamily="18" charset="0"/>
                <a:cs typeface="Times New Roman" panose="02020603050405020304" pitchFamily="18" charset="0"/>
              </a:rPr>
              <a:t> з ЄДКІ Етап 1 для визначення «групи ризику».</a:t>
            </a:r>
            <a:endParaRPr lang="en-US" sz="2000" dirty="0">
              <a:latin typeface="Times New Roman" panose="02020603050405020304" pitchFamily="18" charset="0"/>
              <a:cs typeface="Times New Roman" panose="02020603050405020304" pitchFamily="18" charset="0"/>
            </a:endParaRPr>
          </a:p>
          <a:p>
            <a:pPr algn="r"/>
            <a:r>
              <a:rPr lang="uk-UA" sz="2000" b="1" dirty="0">
                <a:latin typeface="Times New Roman" panose="02020603050405020304" pitchFamily="18" charset="0"/>
                <a:cs typeface="Times New Roman" panose="02020603050405020304" pitchFamily="18" charset="0"/>
              </a:rPr>
              <a:t>Строк виконання: за один місяць до складання ЄДКІ</a:t>
            </a:r>
            <a:r>
              <a:rPr lang="uk-UA" sz="2000" b="1" dirty="0" smtClean="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l"/>
            <a:r>
              <a:rPr lang="uk-UA" sz="2000" dirty="0">
                <a:latin typeface="Times New Roman" panose="02020603050405020304" pitchFamily="18" charset="0"/>
                <a:cs typeface="Times New Roman" panose="02020603050405020304" pitchFamily="18" charset="0"/>
              </a:rPr>
              <a:t>2.2.3. Організувати роботу студентських </a:t>
            </a:r>
            <a:r>
              <a:rPr lang="uk-UA" sz="2000" dirty="0" err="1">
                <a:latin typeface="Times New Roman" panose="02020603050405020304" pitchFamily="18" charset="0"/>
                <a:cs typeface="Times New Roman" panose="02020603050405020304" pitchFamily="18" charset="0"/>
              </a:rPr>
              <a:t>тьюторів</a:t>
            </a:r>
            <a:r>
              <a:rPr lang="uk-UA" sz="2000" dirty="0">
                <a:latin typeface="Times New Roman" panose="02020603050405020304" pitchFamily="18" charset="0"/>
                <a:cs typeface="Times New Roman" panose="02020603050405020304" pitchFamily="18" charset="0"/>
              </a:rPr>
              <a:t> зі студентами, які мають складати ЄДКІ в поточному навчальному році.</a:t>
            </a:r>
            <a:endParaRPr lang="en-US" sz="2000" dirty="0">
              <a:latin typeface="Times New Roman" panose="02020603050405020304" pitchFamily="18" charset="0"/>
              <a:cs typeface="Times New Roman" panose="02020603050405020304" pitchFamily="18" charset="0"/>
            </a:endParaRPr>
          </a:p>
          <a:p>
            <a:pPr algn="r"/>
            <a:r>
              <a:rPr lang="uk-UA" sz="2000" b="1" dirty="0">
                <a:latin typeface="Times New Roman" panose="02020603050405020304" pitchFamily="18" charset="0"/>
                <a:cs typeface="Times New Roman" panose="02020603050405020304" pitchFamily="18" charset="0"/>
              </a:rPr>
              <a:t>Строк виконання: </a:t>
            </a:r>
            <a:r>
              <a:rPr lang="uk-UA" sz="2000" b="1" dirty="0" smtClean="0">
                <a:latin typeface="Times New Roman" panose="02020603050405020304" pitchFamily="18" charset="0"/>
                <a:cs typeface="Times New Roman" panose="02020603050405020304" pitchFamily="18" charset="0"/>
              </a:rPr>
              <a:t>впродовж </a:t>
            </a:r>
            <a:r>
              <a:rPr lang="uk-UA" sz="2000" b="1" dirty="0">
                <a:latin typeface="Times New Roman" panose="02020603050405020304" pitchFamily="18" charset="0"/>
                <a:cs typeface="Times New Roman" panose="02020603050405020304" pitchFamily="18" charset="0"/>
              </a:rPr>
              <a:t>навчального року</a:t>
            </a:r>
            <a:r>
              <a:rPr lang="uk-UA" sz="2000" b="1" dirty="0" smtClean="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l"/>
            <a:r>
              <a:rPr lang="uk-UA" sz="2000" dirty="0">
                <a:latin typeface="Times New Roman" panose="02020603050405020304" pitchFamily="18" charset="0"/>
                <a:cs typeface="Times New Roman" panose="02020603050405020304" pitchFamily="18" charset="0"/>
              </a:rPr>
              <a:t>2.2.4. Декану факультету фармації та психології (</a:t>
            </a:r>
            <a:r>
              <a:rPr lang="uk-UA" sz="2000" b="1" dirty="0">
                <a:latin typeface="Times New Roman" panose="02020603050405020304" pitchFamily="18" charset="0"/>
                <a:cs typeface="Times New Roman" panose="02020603050405020304" pitchFamily="18" charset="0"/>
              </a:rPr>
              <a:t>Катерина АНЗІНА</a:t>
            </a:r>
            <a:r>
              <a:rPr lang="uk-UA" sz="2000" dirty="0">
                <a:latin typeface="Times New Roman" panose="02020603050405020304" pitchFamily="18" charset="0"/>
                <a:cs typeface="Times New Roman" panose="02020603050405020304" pitchFamily="18" charset="0"/>
              </a:rPr>
              <a:t>) підготувати план заходів з підготовки здобувачів освіти заочної форми навчання ОПП «Фармація, промислова фармація» до складання ЄДКІ Етап 1.</a:t>
            </a:r>
            <a:endParaRPr lang="en-US" sz="2000" dirty="0">
              <a:latin typeface="Times New Roman" panose="02020603050405020304" pitchFamily="18" charset="0"/>
              <a:cs typeface="Times New Roman" panose="02020603050405020304" pitchFamily="18" charset="0"/>
            </a:endParaRPr>
          </a:p>
          <a:p>
            <a:pPr algn="r"/>
            <a:r>
              <a:rPr lang="uk-UA" sz="2000" b="1" dirty="0">
                <a:latin typeface="Times New Roman" panose="02020603050405020304" pitchFamily="18" charset="0"/>
                <a:cs typeface="Times New Roman" panose="02020603050405020304" pitchFamily="18" charset="0"/>
              </a:rPr>
              <a:t>Строк виконання: 01 листопада 2024 </a:t>
            </a:r>
            <a:r>
              <a:rPr lang="uk-UA" sz="2000" b="1" dirty="0" smtClean="0">
                <a:latin typeface="Times New Roman" panose="02020603050405020304" pitchFamily="18" charset="0"/>
                <a:cs typeface="Times New Roman" panose="02020603050405020304" pitchFamily="18" charset="0"/>
              </a:rPr>
              <a:t>року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r">
              <a:lnSpc>
                <a:spcPct val="100000"/>
              </a:lnSpc>
            </a:pPr>
            <a:endParaRPr lang="en-US" sz="1800" b="1" dirty="0">
              <a:latin typeface="Times New Roman" panose="02020603050405020304" pitchFamily="18" charset="0"/>
              <a:cs typeface="Times New Roman" panose="02020603050405020304" pitchFamily="18" charset="0"/>
            </a:endParaRPr>
          </a:p>
          <a:p>
            <a:pPr>
              <a:lnSpc>
                <a:spcPct val="100000"/>
              </a:lnSpc>
            </a:pPr>
            <a:endParaRPr lang="en-US" sz="1800" b="1" dirty="0">
              <a:latin typeface="Times New Roman" panose="02020603050405020304" pitchFamily="18" charset="0"/>
              <a:cs typeface="Times New Roman" panose="02020603050405020304" pitchFamily="18" charset="0"/>
            </a:endParaRPr>
          </a:p>
        </p:txBody>
      </p:sp>
      <p:sp>
        <p:nvSpPr>
          <p:cNvPr id="5" name="Google Shape;89;p1"/>
          <p:cNvSpPr txBox="1">
            <a:spLocks/>
          </p:cNvSpPr>
          <p:nvPr/>
        </p:nvSpPr>
        <p:spPr>
          <a:xfrm>
            <a:off x="138896" y="290192"/>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Організація</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освітнього</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процесу</a:t>
            </a:r>
            <a:endPar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spTree>
    <p:extLst>
      <p:ext uri="{BB962C8B-B14F-4D97-AF65-F5344CB8AC3E}">
        <p14:creationId xmlns:p14="http://schemas.microsoft.com/office/powerpoint/2010/main" val="2416612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uk-UA" sz="4000" b="1" dirty="0">
                <a:solidFill>
                  <a:schemeClr val="accent1">
                    <a:lumMod val="50000"/>
                  </a:schemeClr>
                </a:solidFill>
                <a:latin typeface="Times New Roman" panose="02020603050405020304" pitchFamily="18" charset="0"/>
                <a:ea typeface="Open Sans"/>
                <a:cs typeface="Times New Roman" panose="02020603050405020304" pitchFamily="18" charset="0"/>
              </a:rPr>
              <a:t>Етапи атестації</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r>
              <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rPr>
              <a:t>Перший етап ЄДКІ: Крок 1 та АМПС – на третьому році навчання. </a:t>
            </a:r>
          </a:p>
          <a:p>
            <a:endPar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endParaRPr>
          </a:p>
          <a:p>
            <a:r>
              <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rPr>
              <a:t>Другий етап ЄДКІ: Крок 2 та ОСП(К)І – на випускному році навчання. </a:t>
            </a:r>
          </a:p>
          <a:p>
            <a:endPar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endParaRPr>
          </a:p>
          <a:p>
            <a:r>
              <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rPr>
              <a:t>Крок 3 – під час навчання в інтернатурі</a:t>
            </a:r>
          </a:p>
          <a:p>
            <a:endPar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endParaRPr>
          </a:p>
          <a:p>
            <a:r>
              <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rPr>
              <a:t>Критерій склав в 2024 році: </a:t>
            </a:r>
          </a:p>
          <a:p>
            <a:r>
              <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rPr>
              <a:t>Крок 1 та Крок 2 – 64%</a:t>
            </a:r>
          </a:p>
          <a:p>
            <a:r>
              <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rPr>
              <a:t>АМПС – 40%</a:t>
            </a:r>
          </a:p>
          <a:p>
            <a:r>
              <a:rPr lang="uk-UA" sz="2800" b="1" dirty="0">
                <a:solidFill>
                  <a:schemeClr val="accent1">
                    <a:lumMod val="50000"/>
                  </a:schemeClr>
                </a:solidFill>
                <a:latin typeface="Times New Roman" panose="02020603050405020304" pitchFamily="18" charset="0"/>
                <a:ea typeface="Open Sans"/>
                <a:cs typeface="Times New Roman" panose="02020603050405020304" pitchFamily="18" charset="0"/>
              </a:rPr>
              <a:t>Крок 3 – 66% (з 2023 року) (до 2022 року - 74%)</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78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pPr algn="l"/>
            <a:r>
              <a:rPr lang="uk-UA" dirty="0">
                <a:latin typeface="Times New Roman" panose="02020603050405020304" pitchFamily="18" charset="0"/>
                <a:cs typeface="Times New Roman" panose="02020603050405020304" pitchFamily="18" charset="0"/>
              </a:rPr>
              <a:t>3. Директору директорату з питань освіту (</a:t>
            </a:r>
            <a:r>
              <a:rPr lang="uk-UA" b="1" dirty="0">
                <a:latin typeface="Times New Roman" panose="02020603050405020304" pitchFamily="18" charset="0"/>
                <a:cs typeface="Times New Roman" panose="02020603050405020304" pitchFamily="18" charset="0"/>
              </a:rPr>
              <a:t>Микола ГРИШКОВ</a:t>
            </a:r>
            <a:r>
              <a:rPr lang="uk-U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a:r>
              <a:rPr lang="uk-UA" dirty="0">
                <a:latin typeface="Times New Roman" panose="02020603050405020304" pitchFamily="18" charset="0"/>
                <a:cs typeface="Times New Roman" panose="02020603050405020304" pitchFamily="18" charset="0"/>
              </a:rPr>
              <a:t>3.1. Організувати та провести цикл </a:t>
            </a:r>
            <a:r>
              <a:rPr lang="uk-UA" dirty="0" err="1">
                <a:latin typeface="Times New Roman" panose="02020603050405020304" pitchFamily="18" charset="0"/>
                <a:cs typeface="Times New Roman" panose="02020603050405020304" pitchFamily="18" charset="0"/>
              </a:rPr>
              <a:t>вебінарів</a:t>
            </a:r>
            <a:r>
              <a:rPr lang="uk-UA" dirty="0">
                <a:latin typeface="Times New Roman" panose="02020603050405020304" pitchFamily="18" charset="0"/>
                <a:cs typeface="Times New Roman" panose="02020603050405020304" pitchFamily="18" charset="0"/>
              </a:rPr>
              <a:t> з науково-педагогічними працівниками кафедр з питань користування платформою </a:t>
            </a:r>
            <a:r>
              <a:rPr lang="en-US" dirty="0" err="1">
                <a:latin typeface="Times New Roman" panose="02020603050405020304" pitchFamily="18" charset="0"/>
                <a:cs typeface="Times New Roman" panose="02020603050405020304" pitchFamily="18" charset="0"/>
              </a:rPr>
              <a:t>PrExam</a:t>
            </a:r>
            <a:r>
              <a:rPr lang="uk-UA" dirty="0">
                <a:latin typeface="Times New Roman" panose="02020603050405020304" pitchFamily="18" charset="0"/>
                <a:cs typeface="Times New Roman" panose="02020603050405020304" pitchFamily="18" charset="0"/>
              </a:rPr>
              <a:t> та електронною бібліотекою.</a:t>
            </a:r>
            <a:endParaRPr lang="en-US" dirty="0">
              <a:latin typeface="Times New Roman" panose="02020603050405020304" pitchFamily="18" charset="0"/>
              <a:cs typeface="Times New Roman" panose="02020603050405020304" pitchFamily="18" charset="0"/>
            </a:endParaRPr>
          </a:p>
          <a:p>
            <a:pPr algn="r"/>
            <a:r>
              <a:rPr lang="uk-UA" b="1" dirty="0">
                <a:latin typeface="Times New Roman" panose="02020603050405020304" pitchFamily="18" charset="0"/>
                <a:cs typeface="Times New Roman" panose="02020603050405020304" pitchFamily="18" charset="0"/>
              </a:rPr>
              <a:t>Строк виконання: до 01 січня 2025 року.</a:t>
            </a:r>
            <a:endParaRPr lang="en-US" b="1"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a:r>
              <a:rPr lang="uk-UA" dirty="0">
                <a:latin typeface="Times New Roman" panose="02020603050405020304" pitchFamily="18" charset="0"/>
                <a:cs typeface="Times New Roman" panose="02020603050405020304" pitchFamily="18" charset="0"/>
              </a:rPr>
              <a:t>4. Завідувачу відділу інтернатури (</a:t>
            </a:r>
            <a:r>
              <a:rPr lang="uk-UA" b="1" dirty="0">
                <a:latin typeface="Times New Roman" panose="02020603050405020304" pitchFamily="18" charset="0"/>
                <a:cs typeface="Times New Roman" panose="02020603050405020304" pitchFamily="18" charset="0"/>
              </a:rPr>
              <a:t>Оксана ДВІРСЬКА</a:t>
            </a:r>
            <a:r>
              <a:rPr lang="uk-UA" dirty="0">
                <a:latin typeface="Times New Roman" panose="02020603050405020304" pitchFamily="18" charset="0"/>
                <a:cs typeface="Times New Roman" panose="02020603050405020304" pitchFamily="18" charset="0"/>
              </a:rPr>
              <a:t>) забезпечити контроль за виконанням Наказу Університету від 20.09.2024 №334.</a:t>
            </a:r>
            <a:endParaRPr lang="en-US" dirty="0">
              <a:latin typeface="Times New Roman" panose="02020603050405020304" pitchFamily="18" charset="0"/>
              <a:cs typeface="Times New Roman" panose="02020603050405020304" pitchFamily="18" charset="0"/>
            </a:endParaRPr>
          </a:p>
          <a:p>
            <a:pPr algn="r">
              <a:lnSpc>
                <a:spcPct val="100000"/>
              </a:lnSpc>
            </a:pPr>
            <a:endParaRPr lang="en-US" sz="1800" b="1" dirty="0">
              <a:latin typeface="Times New Roman" panose="02020603050405020304" pitchFamily="18" charset="0"/>
              <a:cs typeface="Times New Roman" panose="02020603050405020304" pitchFamily="18" charset="0"/>
            </a:endParaRPr>
          </a:p>
          <a:p>
            <a:pPr>
              <a:lnSpc>
                <a:spcPct val="100000"/>
              </a:lnSpc>
            </a:pPr>
            <a:endParaRPr lang="en-US" sz="1800" b="1" dirty="0">
              <a:latin typeface="Times New Roman" panose="02020603050405020304" pitchFamily="18" charset="0"/>
              <a:cs typeface="Times New Roman" panose="02020603050405020304" pitchFamily="18" charset="0"/>
            </a:endParaRPr>
          </a:p>
        </p:txBody>
      </p:sp>
      <p:sp>
        <p:nvSpPr>
          <p:cNvPr id="5" name="Google Shape;89;p1"/>
          <p:cNvSpPr txBox="1">
            <a:spLocks/>
          </p:cNvSpPr>
          <p:nvPr/>
        </p:nvSpPr>
        <p:spPr>
          <a:xfrm>
            <a:off x="138896" y="290192"/>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Організація</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освітнього</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процесу</a:t>
            </a:r>
            <a:endPar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spTree>
    <p:extLst>
      <p:ext uri="{BB962C8B-B14F-4D97-AF65-F5344CB8AC3E}">
        <p14:creationId xmlns:p14="http://schemas.microsoft.com/office/powerpoint/2010/main" val="73340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pPr>
              <a:lnSpc>
                <a:spcPct val="100000"/>
              </a:lnSpc>
              <a:buAutoNum type="arabicParenR"/>
            </a:pPr>
            <a:r>
              <a:rPr lang="uk-UA" sz="2200" dirty="0" smtClean="0">
                <a:latin typeface="Times New Roman" panose="02020603050405020304" pitchFamily="18" charset="0"/>
                <a:cs typeface="Times New Roman" panose="02020603050405020304" pitchFamily="18" charset="0"/>
              </a:rPr>
              <a:t>Проведення </a:t>
            </a:r>
            <a:r>
              <a:rPr lang="uk-UA" sz="2200" dirty="0" err="1" smtClean="0">
                <a:latin typeface="Times New Roman" panose="02020603050405020304" pitchFamily="18" charset="0"/>
                <a:cs typeface="Times New Roman" panose="02020603050405020304" pitchFamily="18" charset="0"/>
              </a:rPr>
              <a:t>настановчих</a:t>
            </a:r>
            <a:r>
              <a:rPr lang="uk-UA" sz="2200" dirty="0" smtClean="0">
                <a:latin typeface="Times New Roman" panose="02020603050405020304" pitchFamily="18" charset="0"/>
                <a:cs typeface="Times New Roman" panose="02020603050405020304" pitchFamily="18" charset="0"/>
              </a:rPr>
              <a:t> лекцій в кінці семестру підготовки до Крок 1 та Крок 2 в кінці семестру:</a:t>
            </a:r>
          </a:p>
          <a:p>
            <a:pPr marL="50800" indent="0">
              <a:lnSpc>
                <a:spcPct val="100000"/>
              </a:lnSpc>
            </a:pPr>
            <a:r>
              <a:rPr lang="uk-UA" sz="2200" dirty="0" smtClean="0">
                <a:latin typeface="Times New Roman" panose="02020603050405020304" pitchFamily="18" charset="0"/>
                <a:cs typeface="Times New Roman" panose="02020603050405020304" pitchFamily="18" charset="0"/>
              </a:rPr>
              <a:t>6 годин на освітні компоненти Крок 1 – загальна кількість годин 60</a:t>
            </a:r>
          </a:p>
          <a:p>
            <a:pPr marL="50800" indent="0">
              <a:lnSpc>
                <a:spcPct val="100000"/>
              </a:lnSpc>
            </a:pPr>
            <a:r>
              <a:rPr lang="uk-UA" sz="2200" dirty="0">
                <a:latin typeface="Times New Roman" panose="02020603050405020304" pitchFamily="18" charset="0"/>
                <a:cs typeface="Times New Roman" panose="02020603050405020304" pitchFamily="18" charset="0"/>
              </a:rPr>
              <a:t>6 годин на освітні компоненти Крок </a:t>
            </a:r>
            <a:r>
              <a:rPr lang="uk-UA" sz="2200" dirty="0" smtClean="0">
                <a:latin typeface="Times New Roman" panose="02020603050405020304" pitchFamily="18" charset="0"/>
                <a:cs typeface="Times New Roman" panose="02020603050405020304" pitchFamily="18" charset="0"/>
              </a:rPr>
              <a:t>2 </a:t>
            </a:r>
            <a:r>
              <a:rPr lang="uk-UA" sz="2200" dirty="0">
                <a:latin typeface="Times New Roman" panose="02020603050405020304" pitchFamily="18" charset="0"/>
                <a:cs typeface="Times New Roman" panose="02020603050405020304" pitchFamily="18" charset="0"/>
              </a:rPr>
              <a:t>– загальна кількість годин </a:t>
            </a:r>
            <a:r>
              <a:rPr lang="uk-UA" sz="2200" dirty="0" smtClean="0">
                <a:latin typeface="Times New Roman" panose="02020603050405020304" pitchFamily="18" charset="0"/>
                <a:cs typeface="Times New Roman" panose="02020603050405020304" pitchFamily="18" charset="0"/>
              </a:rPr>
              <a:t>30</a:t>
            </a:r>
          </a:p>
          <a:p>
            <a:pPr marL="50800" indent="0">
              <a:lnSpc>
                <a:spcPct val="100000"/>
              </a:lnSpc>
            </a:pPr>
            <a:r>
              <a:rPr lang="uk-UA" sz="2200" dirty="0" smtClean="0">
                <a:latin typeface="Times New Roman" panose="02020603050405020304" pitchFamily="18" charset="0"/>
                <a:cs typeface="Times New Roman" panose="02020603050405020304" pitchFamily="18" charset="0"/>
              </a:rPr>
              <a:t>2) Проведення </a:t>
            </a:r>
            <a:r>
              <a:rPr lang="uk-UA" sz="2200" dirty="0" err="1" smtClean="0">
                <a:latin typeface="Times New Roman" panose="02020603050405020304" pitchFamily="18" charset="0"/>
                <a:cs typeface="Times New Roman" panose="02020603050405020304" pitchFamily="18" charset="0"/>
              </a:rPr>
              <a:t>настановчих</a:t>
            </a:r>
            <a:r>
              <a:rPr lang="uk-UA" sz="2200" dirty="0" smtClean="0">
                <a:latin typeface="Times New Roman" panose="02020603050405020304" pitchFamily="18" charset="0"/>
                <a:cs typeface="Times New Roman" panose="02020603050405020304" pitchFamily="18" charset="0"/>
              </a:rPr>
              <a:t> лекцій від Стадника Володимира Ярославовича для студентів медичного та міжнародного факультетів (Крок 2)  </a:t>
            </a:r>
            <a:endParaRPr lang="uk-UA" sz="2200" dirty="0">
              <a:latin typeface="Times New Roman" panose="02020603050405020304" pitchFamily="18" charset="0"/>
              <a:cs typeface="Times New Roman" panose="02020603050405020304" pitchFamily="18" charset="0"/>
            </a:endParaRPr>
          </a:p>
          <a:p>
            <a:pPr marL="50800" indent="0">
              <a:lnSpc>
                <a:spcPct val="100000"/>
              </a:lnSpc>
            </a:pPr>
            <a:endParaRPr lang="en-US" sz="1800" dirty="0" smtClean="0">
              <a:latin typeface="Times New Roman" panose="02020603050405020304" pitchFamily="18" charset="0"/>
              <a:cs typeface="Times New Roman" panose="02020603050405020304" pitchFamily="18" charset="0"/>
            </a:endParaRPr>
          </a:p>
          <a:p>
            <a:pPr algn="r">
              <a:lnSpc>
                <a:spcPct val="100000"/>
              </a:lnSpc>
            </a:pPr>
            <a:endParaRPr lang="en-US" sz="1800" b="1" dirty="0">
              <a:latin typeface="Times New Roman" panose="02020603050405020304" pitchFamily="18" charset="0"/>
              <a:cs typeface="Times New Roman" panose="02020603050405020304" pitchFamily="18" charset="0"/>
            </a:endParaRPr>
          </a:p>
          <a:p>
            <a:pPr>
              <a:lnSpc>
                <a:spcPct val="100000"/>
              </a:lnSpc>
            </a:pPr>
            <a:endParaRPr lang="en-US" sz="1800" b="1" dirty="0">
              <a:latin typeface="Times New Roman" panose="02020603050405020304" pitchFamily="18" charset="0"/>
              <a:cs typeface="Times New Roman" panose="02020603050405020304" pitchFamily="18" charset="0"/>
            </a:endParaRPr>
          </a:p>
        </p:txBody>
      </p:sp>
      <p:sp>
        <p:nvSpPr>
          <p:cNvPr id="5" name="Google Shape;89;p1"/>
          <p:cNvSpPr txBox="1">
            <a:spLocks/>
          </p:cNvSpPr>
          <p:nvPr/>
        </p:nvSpPr>
        <p:spPr>
          <a:xfrm>
            <a:off x="138896" y="290192"/>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Організація</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освітнього</a:t>
            </a:r>
            <a:r>
              <a:rPr lang="ru-RU" sz="36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36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процесу</a:t>
            </a:r>
            <a:endParaRPr lang="ru-RU" sz="36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spTree>
    <p:extLst>
      <p:ext uri="{BB962C8B-B14F-4D97-AF65-F5344CB8AC3E}">
        <p14:creationId xmlns:p14="http://schemas.microsoft.com/office/powerpoint/2010/main" val="2528856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6"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pic>
        <p:nvPicPr>
          <p:cNvPr id="7" name="Изображение" descr="Изображение"/>
          <p:cNvPicPr>
            <a:picLocks noChangeAspect="1"/>
          </p:cNvPicPr>
          <p:nvPr/>
        </p:nvPicPr>
        <p:blipFill>
          <a:blip r:embed="rId4">
            <a:extLst/>
          </a:blip>
          <a:stretch>
            <a:fillRect/>
          </a:stretch>
        </p:blipFill>
        <p:spPr>
          <a:xfrm>
            <a:off x="1450708" y="1117457"/>
            <a:ext cx="2024400" cy="2520000"/>
          </a:xfrm>
          <a:prstGeom prst="rect">
            <a:avLst/>
          </a:prstGeom>
          <a:ln w="12700">
            <a:miter lim="400000"/>
          </a:ln>
        </p:spPr>
      </p:pic>
      <p:pic>
        <p:nvPicPr>
          <p:cNvPr id="9" name="Изображение" descr="Изображение"/>
          <p:cNvPicPr>
            <a:picLocks noChangeAspect="1"/>
          </p:cNvPicPr>
          <p:nvPr/>
        </p:nvPicPr>
        <p:blipFill>
          <a:blip r:embed="rId5">
            <a:extLst/>
          </a:blip>
          <a:stretch>
            <a:fillRect/>
          </a:stretch>
        </p:blipFill>
        <p:spPr>
          <a:xfrm>
            <a:off x="8098281" y="1117457"/>
            <a:ext cx="2016000" cy="2520000"/>
          </a:xfrm>
          <a:prstGeom prst="rect">
            <a:avLst/>
          </a:prstGeom>
          <a:ln w="12700">
            <a:miter lim="400000"/>
          </a:ln>
        </p:spPr>
      </p:pic>
      <p:pic>
        <p:nvPicPr>
          <p:cNvPr id="10" name="Изображение" descr="Изображение"/>
          <p:cNvPicPr>
            <a:picLocks noChangeAspect="1"/>
          </p:cNvPicPr>
          <p:nvPr/>
        </p:nvPicPr>
        <p:blipFill>
          <a:blip r:embed="rId6">
            <a:extLst/>
          </a:blip>
          <a:stretch>
            <a:fillRect/>
          </a:stretch>
        </p:blipFill>
        <p:spPr>
          <a:xfrm>
            <a:off x="8001681" y="3637457"/>
            <a:ext cx="2209200" cy="2520000"/>
          </a:xfrm>
          <a:prstGeom prst="rect">
            <a:avLst/>
          </a:prstGeom>
          <a:ln w="12700">
            <a:miter lim="400000"/>
          </a:ln>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6693" y="1117457"/>
            <a:ext cx="3600000" cy="3600000"/>
          </a:xfrm>
          <a:prstGeom prst="rect">
            <a:avLst/>
          </a:prstGeom>
        </p:spPr>
      </p:pic>
      <p:sp>
        <p:nvSpPr>
          <p:cNvPr id="12" name="Google Shape;89;p1"/>
          <p:cNvSpPr txBox="1">
            <a:spLocks/>
          </p:cNvSpPr>
          <p:nvPr/>
        </p:nvSpPr>
        <p:spPr>
          <a:xfrm>
            <a:off x="3334327" y="4897457"/>
            <a:ext cx="4886037" cy="573045"/>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uk-UA" altLang="uk-UA" sz="3001" b="1" dirty="0">
                <a:solidFill>
                  <a:schemeClr val="accent1">
                    <a:lumMod val="50000"/>
                  </a:schemeClr>
                </a:solidFill>
                <a:latin typeface="Times New Roman" panose="02020603050405020304" pitchFamily="18" charset="0"/>
                <a:ea typeface="Open Sans"/>
                <a:cs typeface="Times New Roman" panose="02020603050405020304" pitchFamily="18" charset="0"/>
              </a:rPr>
              <a:t>Дякую за увагу!</a:t>
            </a:r>
            <a:endParaRPr lang="ru-RU" sz="3001"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1026" name="Picture 2" descr="https://kmu.edu.ua/wp-content/uploads/2024/09/%D0%A0%D0%B5%D1%81%D1%83%D1%80%D1%81-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2218" y="3658114"/>
            <a:ext cx="1989474" cy="25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uk-UA" sz="4000" b="1" dirty="0">
                <a:solidFill>
                  <a:schemeClr val="accent1">
                    <a:lumMod val="50000"/>
                  </a:schemeClr>
                </a:solidFill>
                <a:latin typeface="Times New Roman" panose="02020603050405020304" pitchFamily="18" charset="0"/>
                <a:ea typeface="Open Sans"/>
                <a:cs typeface="Times New Roman" panose="02020603050405020304" pitchFamily="18" charset="0"/>
              </a:rPr>
              <a:t>Зміни 2024 року</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300480"/>
            <a:ext cx="11864050" cy="4964396"/>
          </a:xfrm>
        </p:spPr>
        <p:txBody>
          <a:bodyPr>
            <a:normAutofit/>
          </a:bodyPr>
          <a:lstStyle/>
          <a:p>
            <a:r>
              <a:rPr lang="uk-UA" sz="3200" dirty="0">
                <a:latin typeface="Times New Roman" panose="02020603050405020304" pitchFamily="18" charset="0"/>
                <a:cs typeface="Times New Roman" panose="02020603050405020304" pitchFamily="18" charset="0"/>
              </a:rPr>
              <a:t>Постановою Кабінетом Міністрів України від 10.10.2023  № 1065 «Про внесення змін до пункту 13 порядку здійснення єдиного державного кваліфікаційного іспиту для здобувачів ступеня вищої освіти магістр за спеціальностями галузі знань “22 Охорона здоров’я”» були внесені зміни до порядку здійснення ЄДКІ.</a:t>
            </a:r>
            <a:endParaRPr lang="en-US" sz="3200" dirty="0">
              <a:latin typeface="Times New Roman" panose="02020603050405020304" pitchFamily="18" charset="0"/>
              <a:cs typeface="Times New Roman" panose="02020603050405020304" pitchFamily="18" charset="0"/>
            </a:endParaRPr>
          </a:p>
          <a:p>
            <a:r>
              <a:rPr lang="uk-UA" sz="3200" dirty="0">
                <a:latin typeface="Times New Roman" panose="02020603050405020304" pitchFamily="18" charset="0"/>
                <a:cs typeface="Times New Roman" panose="02020603050405020304" pitchFamily="18" charset="0"/>
              </a:rPr>
              <a:t>Зміни, що вносяться до пункту 13 Порядку здійснення єдиного державного кваліфікаційного іспиту для здобувачів ступеня вищої освіти магістр за спеціальностями галузі знань “22 Охорона здоров’я”:</a:t>
            </a:r>
          </a:p>
        </p:txBody>
      </p:sp>
    </p:spTree>
    <p:extLst>
      <p:ext uri="{BB962C8B-B14F-4D97-AF65-F5344CB8AC3E}">
        <p14:creationId xmlns:p14="http://schemas.microsoft.com/office/powerpoint/2010/main" val="1555906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r>
              <a:rPr lang="uk-UA" dirty="0">
                <a:latin typeface="Times New Roman" panose="02020603050405020304" pitchFamily="18" charset="0"/>
                <a:cs typeface="Times New Roman" panose="02020603050405020304" pitchFamily="18" charset="0"/>
              </a:rPr>
              <a:t>«1. Абзац перший викласти в такій редакції: “13. У разі неуспішного складання будь-якого з компонентів кваліфікаційного іспиту здобувач має право повторно скласти іспит не більше одного разу. Строк, до якого здобувачі можуть повторно скласти кваліфікаційний іспит, визначається МОЗ.”. </a:t>
            </a:r>
            <a:endParaRPr lang="en-US"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 Абзац четвертий викласти в такій редакції: “У разі повторного неуспішного складання будь-якого з компонентів кваліфікаційного іспиту особа вважається такою, що не виконала індивідуальний навчальний план, та відраховується відповідно до пункту 4 частини першої статті 46 Закону України “Про вищу освіту”. </a:t>
            </a:r>
            <a:r>
              <a:rPr lang="uk-UA" b="1" dirty="0">
                <a:latin typeface="Times New Roman" panose="02020603050405020304" pitchFamily="18" charset="0"/>
                <a:cs typeface="Times New Roman" panose="02020603050405020304" pitchFamily="18" charset="0"/>
              </a:rPr>
              <a:t>Така особа може бути поновлена на навчання за відповідним ступенем вищої освіти за такою самою спеціальністю для повторного навчання протягом не менше як двох семестрів та однократного повторного складання кваліфікаційного іспиту. </a:t>
            </a:r>
            <a:r>
              <a:rPr lang="uk-UA" dirty="0">
                <a:latin typeface="Times New Roman" panose="02020603050405020304" pitchFamily="18" charset="0"/>
                <a:cs typeface="Times New Roman" panose="02020603050405020304" pitchFamily="18" charset="0"/>
              </a:rPr>
              <a:t>Рішення про зарахування особі, яка здобуває ступінь вищої освіти, результатів контрольних заходів під час повторного навчання та надання допуску до складання кваліфікаційного іспиту ухвалюється закладом вищої освіти.”. </a:t>
            </a:r>
            <a:endParaRPr lang="en-US"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3. Доповнити пункт абзацом такого змісту: Повторне навчання здійснюється виключно за рахунок коштів фізичних та/або юридичних осіб.»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217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0" y="2543900"/>
            <a:ext cx="12192000" cy="1353186"/>
          </a:xfrm>
        </p:spPr>
        <p:txBody>
          <a:bodyPr>
            <a:noAutofit/>
          </a:bodyPr>
          <a:lstStyle/>
          <a:p>
            <a:r>
              <a:rPr lang="uk-UA" sz="5400" b="1" dirty="0">
                <a:solidFill>
                  <a:schemeClr val="accent1">
                    <a:lumMod val="50000"/>
                  </a:schemeClr>
                </a:solidFill>
                <a:latin typeface="Times New Roman" panose="02020603050405020304" pitchFamily="18" charset="0"/>
                <a:ea typeface="Open Sans"/>
                <a:cs typeface="Times New Roman" panose="02020603050405020304" pitchFamily="18" charset="0"/>
              </a:rPr>
              <a:t>Другий етап ЄДКІ: Крок 2</a:t>
            </a:r>
            <a:endParaRPr lang="en-US"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201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3463836" y="2701249"/>
            <a:ext cx="5543003" cy="4156751"/>
          </a:xfrm>
          <a:prstGeom prst="rect">
            <a:avLst/>
          </a:prstGeom>
        </p:spPr>
      </p:pic>
      <p:pic>
        <p:nvPicPr>
          <p:cNvPr id="9" name="Рисунок 8"/>
          <p:cNvPicPr>
            <a:picLocks noChangeAspect="1"/>
          </p:cNvPicPr>
          <p:nvPr/>
        </p:nvPicPr>
        <p:blipFill>
          <a:blip r:embed="rId3"/>
          <a:stretch>
            <a:fillRect/>
          </a:stretch>
        </p:blipFill>
        <p:spPr>
          <a:xfrm>
            <a:off x="3463837" y="0"/>
            <a:ext cx="5543003" cy="2701249"/>
          </a:xfrm>
          <a:prstGeom prst="rect">
            <a:avLst/>
          </a:prstGeom>
        </p:spPr>
      </p:pic>
      <p:cxnSp>
        <p:nvCxnSpPr>
          <p:cNvPr id="10" name="Прямая со стрелкой 9"/>
          <p:cNvCxnSpPr/>
          <p:nvPr/>
        </p:nvCxnSpPr>
        <p:spPr>
          <a:xfrm>
            <a:off x="2137956" y="3826002"/>
            <a:ext cx="1325880"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3577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1052557"/>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2 Медицина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вітчизняні</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571655159"/>
              </p:ext>
            </p:extLst>
          </p:nvPr>
        </p:nvGraphicFramePr>
        <p:xfrm>
          <a:off x="966895" y="2178526"/>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211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198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93,8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11/19</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87,4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12,6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18/20</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17,9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18/21</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106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91,5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16/28</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spTree>
    <p:extLst>
      <p:ext uri="{BB962C8B-B14F-4D97-AF65-F5344CB8AC3E}">
        <p14:creationId xmlns:p14="http://schemas.microsoft.com/office/powerpoint/2010/main" val="1427082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Google Shape;89;p1"/>
          <p:cNvSpPr txBox="1">
            <a:spLocks/>
          </p:cNvSpPr>
          <p:nvPr/>
        </p:nvSpPr>
        <p:spPr>
          <a:xfrm>
            <a:off x="0" y="332118"/>
            <a:ext cx="8392160"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2 Медицина </a:t>
            </a:r>
            <a:r>
              <a:rPr lang="ru-RU" sz="40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іноземці</a:t>
            </a:r>
            <a:r>
              <a:rPr lang="ru-RU" sz="40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(весна)</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pic>
        <p:nvPicPr>
          <p:cNvPr id="9" name="Google Shape;90;p1"/>
          <p:cNvPicPr preferRelativeResize="0"/>
          <p:nvPr/>
        </p:nvPicPr>
        <p:blipFill rotWithShape="1">
          <a:blip r:embed="rId3">
            <a:alphaModFix/>
          </a:blip>
          <a:srcRect/>
          <a:stretch/>
        </p:blipFill>
        <p:spPr>
          <a:xfrm>
            <a:off x="8036561" y="342"/>
            <a:ext cx="4155440" cy="1300140"/>
          </a:xfrm>
          <a:prstGeom prst="rect">
            <a:avLst/>
          </a:prstGeom>
          <a:noFill/>
          <a:ln>
            <a:noFill/>
          </a:ln>
        </p:spPr>
      </p:pic>
      <p:sp>
        <p:nvSpPr>
          <p:cNvPr id="12" name="Подзаголовок 11"/>
          <p:cNvSpPr>
            <a:spLocks noGrp="1"/>
          </p:cNvSpPr>
          <p:nvPr>
            <p:ph type="subTitle" idx="1"/>
          </p:nvPr>
        </p:nvSpPr>
        <p:spPr>
          <a:xfrm>
            <a:off x="138896" y="1052557"/>
            <a:ext cx="11864050" cy="5657164"/>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1" name="Google Shape;89;p1"/>
          <p:cNvSpPr txBox="1">
            <a:spLocks/>
          </p:cNvSpPr>
          <p:nvPr/>
        </p:nvSpPr>
        <p:spPr>
          <a:xfrm>
            <a:off x="-50159" y="3378097"/>
            <a:ext cx="8657166" cy="720436"/>
          </a:xfrm>
          <a:prstGeom prst="rect">
            <a:avLst/>
          </a:prstGeom>
          <a:noFill/>
          <a:ln>
            <a:noFill/>
          </a:ln>
        </p:spPr>
        <p:txBody>
          <a:bodyPr spcFirstLastPara="1" wrap="square" lIns="91426" tIns="45700" rIns="91426"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62626"/>
              </a:buClr>
              <a:buSzPts val="6000"/>
            </a:pP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Крок</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2 Медицина </a:t>
            </a:r>
            <a:r>
              <a:rPr lang="ru-RU" sz="4000" b="1" dirty="0" err="1">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іноземці</a:t>
            </a:r>
            <a:r>
              <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 </a:t>
            </a:r>
            <a:r>
              <a:rPr lang="ru-RU" sz="40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r>
              <a:rPr lang="ru-RU" sz="4000" b="1" dirty="0" err="1"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осінь</a:t>
            </a:r>
            <a:r>
              <a:rPr lang="ru-RU" sz="4000" b="1" dirty="0" smtClean="0">
                <a:solidFill>
                  <a:schemeClr val="accent1">
                    <a:lumMod val="50000"/>
                  </a:schemeClr>
                </a:solidFill>
                <a:latin typeface="Times New Roman" panose="02020603050405020304" pitchFamily="18" charset="0"/>
                <a:ea typeface="Open Sans"/>
                <a:cs typeface="Times New Roman" panose="02020603050405020304" pitchFamily="18" charset="0"/>
                <a:sym typeface="Open Sans"/>
              </a:rPr>
              <a:t>)</a:t>
            </a:r>
            <a:endParaRPr lang="ru-RU" sz="4000" b="1" dirty="0">
              <a:solidFill>
                <a:schemeClr val="accent1">
                  <a:lumMod val="50000"/>
                </a:schemeClr>
              </a:solidFill>
              <a:latin typeface="Times New Roman" panose="02020603050405020304" pitchFamily="18" charset="0"/>
              <a:ea typeface="Open Sans"/>
              <a:cs typeface="Times New Roman" panose="02020603050405020304" pitchFamily="18" charset="0"/>
              <a:sym typeface="Open Sans"/>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21507387"/>
              </p:ext>
            </p:extLst>
          </p:nvPr>
        </p:nvGraphicFramePr>
        <p:xfrm>
          <a:off x="889181" y="987996"/>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81,6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18,4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114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96,6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21209600"/>
              </p:ext>
            </p:extLst>
          </p:nvPr>
        </p:nvGraphicFramePr>
        <p:xfrm>
          <a:off x="889181" y="4085885"/>
          <a:ext cx="9147386" cy="2377452"/>
        </p:xfrm>
        <a:graphic>
          <a:graphicData uri="http://schemas.openxmlformats.org/drawingml/2006/table">
            <a:tbl>
              <a:tblPr firstRow="1" bandRow="1">
                <a:tableStyleId>{EF51D8A9-ECE9-4FE4-9AD1-7F7DB404E5D4}</a:tableStyleId>
              </a:tblPr>
              <a:tblGrid>
                <a:gridCol w="1306770">
                  <a:extLst>
                    <a:ext uri="{9D8B030D-6E8A-4147-A177-3AD203B41FA5}">
                      <a16:colId xmlns:a16="http://schemas.microsoft.com/office/drawing/2014/main" val="4143024823"/>
                    </a:ext>
                  </a:extLst>
                </a:gridCol>
                <a:gridCol w="1537408">
                  <a:extLst>
                    <a:ext uri="{9D8B030D-6E8A-4147-A177-3AD203B41FA5}">
                      <a16:colId xmlns:a16="http://schemas.microsoft.com/office/drawing/2014/main" val="2063676933"/>
                    </a:ext>
                  </a:extLst>
                </a:gridCol>
                <a:gridCol w="1076131">
                  <a:extLst>
                    <a:ext uri="{9D8B030D-6E8A-4147-A177-3AD203B41FA5}">
                      <a16:colId xmlns:a16="http://schemas.microsoft.com/office/drawing/2014/main" val="1568859084"/>
                    </a:ext>
                  </a:extLst>
                </a:gridCol>
                <a:gridCol w="1306770">
                  <a:extLst>
                    <a:ext uri="{9D8B030D-6E8A-4147-A177-3AD203B41FA5}">
                      <a16:colId xmlns:a16="http://schemas.microsoft.com/office/drawing/2014/main" val="1670544576"/>
                    </a:ext>
                  </a:extLst>
                </a:gridCol>
                <a:gridCol w="1518569">
                  <a:extLst>
                    <a:ext uri="{9D8B030D-6E8A-4147-A177-3AD203B41FA5}">
                      <a16:colId xmlns:a16="http://schemas.microsoft.com/office/drawing/2014/main" val="2046297525"/>
                    </a:ext>
                  </a:extLst>
                </a:gridCol>
                <a:gridCol w="1094968">
                  <a:extLst>
                    <a:ext uri="{9D8B030D-6E8A-4147-A177-3AD203B41FA5}">
                      <a16:colId xmlns:a16="http://schemas.microsoft.com/office/drawing/2014/main" val="3630435888"/>
                    </a:ext>
                  </a:extLst>
                </a:gridCol>
                <a:gridCol w="1306770">
                  <a:extLst>
                    <a:ext uri="{9D8B030D-6E8A-4147-A177-3AD203B41FA5}">
                      <a16:colId xmlns:a16="http://schemas.microsoft.com/office/drawing/2014/main" val="2001964571"/>
                    </a:ext>
                  </a:extLst>
                </a:gridCol>
              </a:tblGrid>
              <a:tr h="372528">
                <a:tc>
                  <a:txBody>
                    <a:bodyPr/>
                    <a:lstStyle/>
                    <a:p>
                      <a:pPr algn="ct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Студентів</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Не склали</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Рейтинг </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024707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26</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92,9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2000" dirty="0" smtClean="0">
                          <a:latin typeface="Times New Roman" panose="02020603050405020304" pitchFamily="18" charset="0"/>
                          <a:cs typeface="Times New Roman" panose="02020603050405020304" pitchFamily="18" charset="0"/>
                        </a:rPr>
                        <a:t>11/19</a:t>
                      </a:r>
                      <a:endParaRPr lang="en-US" sz="2000" dirty="0" smtClean="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015350202"/>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75</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68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90,7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13/19</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765996837"/>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459658403"/>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142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138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97,2</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2,8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3/20</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2291574670"/>
                  </a:ext>
                </a:extLst>
              </a:tr>
              <a:tr h="372528">
                <a:tc>
                  <a:txBody>
                    <a:bodyPr/>
                    <a:lstStyle/>
                    <a:p>
                      <a:pPr algn="ctr"/>
                      <a:r>
                        <a:rPr lang="uk-UA" sz="2000" dirty="0" smtClean="0">
                          <a:latin typeface="Times New Roman" panose="02020603050405020304" pitchFamily="18" charset="0"/>
                          <a:cs typeface="Times New Roman" panose="02020603050405020304" pitchFamily="18" charset="0"/>
                        </a:rPr>
                        <a:t>2024</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159</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151</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95,0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8</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5,0</a:t>
                      </a:r>
                      <a:endParaRPr lang="en-US" sz="2000" dirty="0">
                        <a:latin typeface="Times New Roman" panose="02020603050405020304" pitchFamily="18" charset="0"/>
                        <a:cs typeface="Times New Roman" panose="02020603050405020304" pitchFamily="18" charset="0"/>
                      </a:endParaRPr>
                    </a:p>
                  </a:txBody>
                  <a:tcPr marT="45721" marB="45721"/>
                </a:tc>
                <a:tc>
                  <a:txBody>
                    <a:bodyPr/>
                    <a:lstStyle/>
                    <a:p>
                      <a:pPr algn="ct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3168551997"/>
                  </a:ext>
                </a:extLst>
              </a:tr>
            </a:tbl>
          </a:graphicData>
        </a:graphic>
      </p:graphicFrame>
    </p:spTree>
    <p:extLst>
      <p:ext uri="{BB962C8B-B14F-4D97-AF65-F5344CB8AC3E}">
        <p14:creationId xmlns:p14="http://schemas.microsoft.com/office/powerpoint/2010/main" val="1612680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1983</Words>
  <Application>Microsoft Office PowerPoint</Application>
  <PresentationFormat>Широкоэкранный</PresentationFormat>
  <Paragraphs>889</Paragraphs>
  <Slides>32</Slides>
  <Notes>24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Times New Roman</vt:lpstr>
      <vt:lpstr>Calibri</vt:lpstr>
      <vt:lpstr>Open Sans</vt:lpstr>
      <vt:lpstr>Тема Office</vt:lpstr>
      <vt:lpstr>Про стан роботи з підготовки здобувачів вищої освіти та лікарів (фармацевтів)-інтернів до складання ЄДКІ та ЛІІ «Крок 3» і шляхи її вдосконалення.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програмної комісії ОПП Медицина</dc:title>
  <dc:creator>Егор Васюченко</dc:creator>
  <cp:lastModifiedBy>Микола</cp:lastModifiedBy>
  <cp:revision>133</cp:revision>
  <cp:lastPrinted>2023-03-30T10:30:05Z</cp:lastPrinted>
  <dcterms:created xsi:type="dcterms:W3CDTF">2019-10-12T06:21:34Z</dcterms:created>
  <dcterms:modified xsi:type="dcterms:W3CDTF">2026-02-02T15:42:16Z</dcterms:modified>
</cp:coreProperties>
</file>